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xlsb" ContentType="application/vnd.ms-excel.sheet.binary.macroEnabled.12"/>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30.xml" ContentType="application/vnd.openxmlformats-officedocument.presentationml.notesSlide+xml"/>
  <Override PartName="/ppt/charts/chart2.xml" ContentType="application/vnd.openxmlformats-officedocument.drawingml.chart+xml"/>
  <Override PartName="/ppt/notesSlides/notesSlide31.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32.xml" ContentType="application/vnd.openxmlformats-officedocument.presentationml.notesSlide+xml"/>
  <Override PartName="/ppt/charts/chart3.xml" ContentType="application/vnd.openxmlformats-officedocument.drawingml.chart+xml"/>
  <Override PartName="/ppt/tags/tag37.xml" ContentType="application/vnd.openxmlformats-officedocument.presentationml.tags+xml"/>
  <Override PartName="/ppt/notesSlides/notesSlide33.xml" ContentType="application/vnd.openxmlformats-officedocument.presentationml.notesSlide+xml"/>
  <Override PartName="/ppt/tags/tag3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40.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tags/tag68.xml" ContentType="application/vnd.openxmlformats-officedocument.presentationml.tags+xml"/>
  <Override PartName="/ppt/tags/tag69.xml" ContentType="application/vnd.openxmlformats-officedocument.presentationml.tags+xml"/>
  <Override PartName="/ppt/notesSlides/notesSlide4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embedTrueTypeFonts="1">
  <p:sldMasterIdLst>
    <p:sldMasterId id="2147483648" r:id="rId4"/>
  </p:sldMasterIdLst>
  <p:notesMasterIdLst>
    <p:notesMasterId r:id="rId60"/>
  </p:notesMasterIdLst>
  <p:handoutMasterIdLst>
    <p:handoutMasterId r:id="rId61"/>
  </p:handoutMasterIdLst>
  <p:sldIdLst>
    <p:sldId id="2266" r:id="rId5"/>
    <p:sldId id="2267" r:id="rId6"/>
    <p:sldId id="2268" r:id="rId7"/>
    <p:sldId id="2269" r:id="rId8"/>
    <p:sldId id="2270" r:id="rId9"/>
    <p:sldId id="1777" r:id="rId10"/>
    <p:sldId id="2103" r:id="rId11"/>
    <p:sldId id="2076" r:id="rId12"/>
    <p:sldId id="2108" r:id="rId13"/>
    <p:sldId id="2177" r:id="rId14"/>
    <p:sldId id="2104" r:id="rId15"/>
    <p:sldId id="1837" r:id="rId16"/>
    <p:sldId id="2030" r:id="rId17"/>
    <p:sldId id="2031" r:id="rId18"/>
    <p:sldId id="2032" r:id="rId19"/>
    <p:sldId id="1895" r:id="rId20"/>
    <p:sldId id="1896" r:id="rId21"/>
    <p:sldId id="1796" r:id="rId22"/>
    <p:sldId id="1839" r:id="rId23"/>
    <p:sldId id="2264" r:id="rId24"/>
    <p:sldId id="2265" r:id="rId25"/>
    <p:sldId id="1840" r:id="rId26"/>
    <p:sldId id="2120" r:id="rId27"/>
    <p:sldId id="1860" r:id="rId28"/>
    <p:sldId id="2178" r:id="rId29"/>
    <p:sldId id="1898" r:id="rId30"/>
    <p:sldId id="1900" r:id="rId31"/>
    <p:sldId id="1901" r:id="rId32"/>
    <p:sldId id="1902" r:id="rId33"/>
    <p:sldId id="1867" r:id="rId34"/>
    <p:sldId id="1866" r:id="rId35"/>
    <p:sldId id="2034" r:id="rId36"/>
    <p:sldId id="1870" r:id="rId37"/>
    <p:sldId id="2124" r:id="rId38"/>
    <p:sldId id="1823" r:id="rId39"/>
    <p:sldId id="1880" r:id="rId40"/>
    <p:sldId id="1941" r:id="rId41"/>
    <p:sldId id="1942" r:id="rId42"/>
    <p:sldId id="2118" r:id="rId43"/>
    <p:sldId id="2112" r:id="rId44"/>
    <p:sldId id="2113" r:id="rId45"/>
    <p:sldId id="2045" r:id="rId46"/>
    <p:sldId id="2046" r:id="rId47"/>
    <p:sldId id="2174" r:id="rId48"/>
    <p:sldId id="2146" r:id="rId49"/>
    <p:sldId id="2262" r:id="rId50"/>
    <p:sldId id="2119" r:id="rId51"/>
    <p:sldId id="2263" r:id="rId52"/>
    <p:sldId id="2107" r:id="rId53"/>
    <p:sldId id="2142" r:id="rId54"/>
    <p:sldId id="2176" r:id="rId55"/>
    <p:sldId id="2274" r:id="rId56"/>
    <p:sldId id="2271" r:id="rId57"/>
    <p:sldId id="2272" r:id="rId58"/>
    <p:sldId id="2273" r:id="rId59"/>
  </p:sldIdLst>
  <p:sldSz cx="8961438" cy="6721475"/>
  <p:notesSz cx="7315200" cy="9601200"/>
  <p:embeddedFontLst>
    <p:embeddedFont>
      <p:font typeface="Klinic Slab Medium" pitchFamily="50" charset="0"/>
      <p:regular r:id="rId62"/>
      <p:italic r:id="rId63"/>
    </p:embeddedFont>
    <p:embeddedFont>
      <p:font typeface="Source Sans Pro" panose="020B0604020202020204" charset="0"/>
      <p:regular r:id="rId64"/>
      <p:bold r:id="rId65"/>
      <p:italic r:id="rId66"/>
      <p:boldItalic r:id="rId67"/>
    </p:embeddedFont>
    <p:embeddedFont>
      <p:font typeface="Gilroy Bold" panose="00000800000000000000" pitchFamily="50" charset="0"/>
      <p:bold r:id="rId68"/>
    </p:embeddedFont>
    <p:embeddedFont>
      <p:font typeface="Calibri" panose="020F0502020204030204" pitchFamily="34" charset="0"/>
      <p:regular r:id="rId69"/>
      <p:bold r:id="rId70"/>
      <p:italic r:id="rId71"/>
      <p:boldItalic r:id="rId72"/>
    </p:embeddedFont>
    <p:embeddedFont>
      <p:font typeface="Gilroy ExtraBold" panose="00000900000000000000" pitchFamily="50" charset="0"/>
      <p:bold r:id="rId73"/>
    </p:embeddedFont>
    <p:embeddedFont>
      <p:font typeface="Poppins SemiBold" panose="020B0604020202020204" charset="0"/>
      <p:bold r:id="rId74"/>
      <p:boldItalic r:id="rId75"/>
    </p:embeddedFont>
    <p:embeddedFont>
      <p:font typeface="Bebas Neue Bold" panose="020B0604020202020204" charset="0"/>
      <p:bold r:id="rId76"/>
    </p:embeddedFont>
    <p:embeddedFont>
      <p:font typeface="Gilroy SemiBold Italic" panose="00000700000000000000" pitchFamily="50" charset="0"/>
      <p:bold r:id="rId77"/>
    </p:embeddedFont>
    <p:embeddedFont>
      <p:font typeface="Klinic Slab Bold" pitchFamily="50" charset="0"/>
      <p:regular r:id="rId78"/>
      <p:italic r:id="rId79"/>
    </p:embeddedFont>
    <p:embeddedFont>
      <p:font typeface="Gilroy SemiBold" panose="00000700000000000000" pitchFamily="50" charset="0"/>
      <p:bold r:id="rId80"/>
    </p:embeddedFont>
    <p:embeddedFont>
      <p:font typeface="Klinic Slab Book" pitchFamily="50" charset="0"/>
      <p:regular r:id="rId81"/>
      <p:italic r:id="rId82"/>
    </p:embeddedFont>
  </p:embeddedFontLst>
  <p:custDataLst>
    <p:tags r:id="rId83"/>
  </p:custDataLst>
  <p:defaultTextStyle>
    <a:defPPr>
      <a:defRPr lang="en-US"/>
    </a:defPPr>
    <a:lvl1pPr algn="l"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7">
          <p15:clr>
            <a:srgbClr val="A4A3A4"/>
          </p15:clr>
        </p15:guide>
        <p15:guide id="2" orient="horz" pos="4055">
          <p15:clr>
            <a:srgbClr val="A4A3A4"/>
          </p15:clr>
        </p15:guide>
        <p15:guide id="3" pos="282">
          <p15:clr>
            <a:srgbClr val="A4A3A4"/>
          </p15:clr>
        </p15:guide>
        <p15:guide id="4" pos="5510">
          <p15:clr>
            <a:srgbClr val="A4A3A4"/>
          </p15:clr>
        </p15:guide>
        <p15:guide id="5" pos="5644">
          <p15:clr>
            <a:srgbClr val="A4A3A4"/>
          </p15:clr>
        </p15:guide>
        <p15:guide id="6" orient="horz" pos="420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E29228"/>
    <a:srgbClr val="D5462D"/>
    <a:srgbClr val="474747"/>
    <a:srgbClr val="50BA70"/>
    <a:srgbClr val="8F8F8F"/>
    <a:srgbClr val="0E7E99"/>
    <a:srgbClr val="0F5C74"/>
    <a:srgbClr val="31B4C4"/>
    <a:srgbClr val="F6CC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99" autoAdjust="0"/>
    <p:restoredTop sz="96357" autoAdjust="0"/>
  </p:normalViewPr>
  <p:slideViewPr>
    <p:cSldViewPr snapToGrid="0">
      <p:cViewPr varScale="1">
        <p:scale>
          <a:sx n="92" d="100"/>
          <a:sy n="92" d="100"/>
        </p:scale>
        <p:origin x="1147" y="67"/>
      </p:cViewPr>
      <p:guideLst>
        <p:guide orient="horz" pos="47"/>
        <p:guide orient="horz" pos="4055"/>
        <p:guide pos="282"/>
        <p:guide pos="5510"/>
        <p:guide pos="5644"/>
        <p:guide orient="horz" pos="4201"/>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52" d="100"/>
          <a:sy n="52" d="100"/>
        </p:scale>
        <p:origin x="-2868" y="-84"/>
      </p:cViewPr>
      <p:guideLst>
        <p:guide orient="horz" pos="3024"/>
        <p:guide pos="230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84" Type="http://schemas.openxmlformats.org/officeDocument/2006/relationships/presProps" Target="presProps.xml"/><Relationship Id="rId89"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font" Target="fonts/font18.fntdata"/><Relationship Id="rId87"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handoutMaster" Target="handoutMasters/handoutMaster1.xml"/><Relationship Id="rId82" Type="http://schemas.openxmlformats.org/officeDocument/2006/relationships/font" Target="fonts/font21.fntdata"/><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har Ziv" userId="1b890db7-b190-48cb-9aaa-12d0c22cba58" providerId="ADAL" clId="{BE1B6341-523A-44E0-95A3-CDA60E0F2377}"/>
    <pc:docChg chg="delSld">
      <pc:chgData name="Shahar Ziv" userId="1b890db7-b190-48cb-9aaa-12d0c22cba58" providerId="ADAL" clId="{BE1B6341-523A-44E0-95A3-CDA60E0F2377}" dt="2024-01-10T14:32:53.011" v="0" actId="47"/>
      <pc:docMkLst>
        <pc:docMk/>
      </pc:docMkLst>
      <pc:sldChg chg="del">
        <pc:chgData name="Shahar Ziv" userId="1b890db7-b190-48cb-9aaa-12d0c22cba58" providerId="ADAL" clId="{BE1B6341-523A-44E0-95A3-CDA60E0F2377}" dt="2024-01-10T14:32:53.011" v="0" actId="47"/>
        <pc:sldMkLst>
          <pc:docMk/>
          <pc:sldMk cId="3592438520" sldId="205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Warren Buffet/Protégé Partners Bet Total Returns, Final Results (2017)</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5"/>
            <c:invertIfNegative val="0"/>
            <c:bubble3D val="0"/>
            <c:spPr>
              <a:solidFill>
                <a:srgbClr val="8F8F8F"/>
              </a:solidFill>
              <a:ln>
                <a:noFill/>
              </a:ln>
              <a:effectLst/>
            </c:spPr>
            <c:extLst>
              <c:ext xmlns:c16="http://schemas.microsoft.com/office/drawing/2014/chart" uri="{C3380CC4-5D6E-409C-BE32-E72D297353CC}">
                <c16:uniqueId val="{00000002-6AA7-489A-BBA6-5E420D41A627}"/>
              </c:ext>
            </c:extLst>
          </c:dPt>
          <c:dPt>
            <c:idx val="6"/>
            <c:invertIfNegative val="0"/>
            <c:bubble3D val="0"/>
            <c:spPr>
              <a:solidFill>
                <a:srgbClr val="008000"/>
              </a:solidFill>
              <a:ln>
                <a:noFill/>
              </a:ln>
              <a:effectLst/>
            </c:spPr>
            <c:extLst>
              <c:ext xmlns:c16="http://schemas.microsoft.com/office/drawing/2014/chart" uri="{C3380CC4-5D6E-409C-BE32-E72D297353CC}">
                <c16:uniqueId val="{00000001-6AA7-489A-BBA6-5E420D41A627}"/>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Sheet2!$A$1:$A$7</c:f>
              <c:strCache>
                <c:ptCount val="7"/>
                <c:pt idx="0">
                  <c:v>Fund A</c:v>
                </c:pt>
                <c:pt idx="1">
                  <c:v>Fund B</c:v>
                </c:pt>
                <c:pt idx="2">
                  <c:v>Fund C</c:v>
                </c:pt>
                <c:pt idx="3">
                  <c:v>Fund D</c:v>
                </c:pt>
                <c:pt idx="4">
                  <c:v>Fund E</c:v>
                </c:pt>
                <c:pt idx="5">
                  <c:v>Avg Hedge Fund</c:v>
                </c:pt>
                <c:pt idx="6">
                  <c:v>S&amp;P 500</c:v>
                </c:pt>
              </c:strCache>
            </c:strRef>
          </c:cat>
          <c:val>
            <c:numRef>
              <c:f>Sheet2!$B$1:$B$7</c:f>
              <c:numCache>
                <c:formatCode>0.0%</c:formatCode>
                <c:ptCount val="7"/>
                <c:pt idx="0">
                  <c:v>0.217</c:v>
                </c:pt>
                <c:pt idx="1">
                  <c:v>0.42299999999999999</c:v>
                </c:pt>
                <c:pt idx="2">
                  <c:v>0.877</c:v>
                </c:pt>
                <c:pt idx="3">
                  <c:v>2.8000000000000001E-2</c:v>
                </c:pt>
                <c:pt idx="4">
                  <c:v>0.27</c:v>
                </c:pt>
                <c:pt idx="5">
                  <c:v>0.36299999999999999</c:v>
                </c:pt>
                <c:pt idx="6">
                  <c:v>1.258</c:v>
                </c:pt>
              </c:numCache>
            </c:numRef>
          </c:val>
          <c:extLst>
            <c:ext xmlns:c16="http://schemas.microsoft.com/office/drawing/2014/chart" uri="{C3380CC4-5D6E-409C-BE32-E72D297353CC}">
              <c16:uniqueId val="{00000000-6AA7-489A-BBA6-5E420D41A627}"/>
            </c:ext>
          </c:extLst>
        </c:ser>
        <c:dLbls>
          <c:showLegendKey val="0"/>
          <c:showVal val="0"/>
          <c:showCatName val="0"/>
          <c:showSerName val="0"/>
          <c:showPercent val="0"/>
          <c:showBubbleSize val="0"/>
        </c:dLbls>
        <c:gapWidth val="219"/>
        <c:overlap val="-27"/>
        <c:axId val="730802136"/>
        <c:axId val="730802464"/>
      </c:barChart>
      <c:catAx>
        <c:axId val="730802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0802464"/>
        <c:crosses val="autoZero"/>
        <c:auto val="1"/>
        <c:lblAlgn val="ctr"/>
        <c:lblOffset val="100"/>
        <c:noMultiLvlLbl val="0"/>
      </c:catAx>
      <c:valAx>
        <c:axId val="7308024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0802136"/>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032064128256515E-2"/>
          <c:y val="1.9960079840319386E-2"/>
          <c:w val="0.97595190380761498"/>
          <c:h val="0.97205588822355316"/>
        </c:manualLayout>
      </c:layout>
      <c:pieChart>
        <c:varyColors val="1"/>
        <c:ser>
          <c:idx val="0"/>
          <c:order val="0"/>
          <c:tx>
            <c:strRef>
              <c:f>Sheet1!$B$1</c:f>
              <c:strCache>
                <c:ptCount val="1"/>
              </c:strCache>
            </c:strRef>
          </c:tx>
          <c:spPr>
            <a:solidFill>
              <a:schemeClr val="accent1"/>
            </a:solidFill>
            <a:ln w="12447">
              <a:noFill/>
              <a:prstDash val="solid"/>
            </a:ln>
          </c:spPr>
          <c:dPt>
            <c:idx val="0"/>
            <c:bubble3D val="0"/>
            <c:spPr>
              <a:solidFill>
                <a:srgbClr val="0E7E99"/>
              </a:solidFill>
              <a:ln w="12447">
                <a:noFill/>
                <a:prstDash val="solid"/>
              </a:ln>
            </c:spPr>
            <c:extLst>
              <c:ext xmlns:c16="http://schemas.microsoft.com/office/drawing/2014/chart" uri="{C3380CC4-5D6E-409C-BE32-E72D297353CC}">
                <c16:uniqueId val="{00000001-85FE-48D7-B8B8-361B1481216D}"/>
              </c:ext>
            </c:extLst>
          </c:dPt>
          <c:dPt>
            <c:idx val="1"/>
            <c:bubble3D val="0"/>
            <c:spPr>
              <a:solidFill>
                <a:srgbClr val="31B4C4"/>
              </a:solidFill>
              <a:ln w="12447">
                <a:noFill/>
                <a:prstDash val="solid"/>
              </a:ln>
            </c:spPr>
            <c:extLst>
              <c:ext xmlns:c16="http://schemas.microsoft.com/office/drawing/2014/chart" uri="{C3380CC4-5D6E-409C-BE32-E72D297353CC}">
                <c16:uniqueId val="{00000000-98B1-4D92-BBC4-3FC39633DB81}"/>
              </c:ext>
            </c:extLst>
          </c:dPt>
          <c:dPt>
            <c:idx val="2"/>
            <c:bubble3D val="0"/>
            <c:spPr>
              <a:solidFill>
                <a:srgbClr val="8F8F8F"/>
              </a:solidFill>
              <a:ln w="12447">
                <a:noFill/>
                <a:prstDash val="solid"/>
              </a:ln>
            </c:spPr>
            <c:extLst>
              <c:ext xmlns:c16="http://schemas.microsoft.com/office/drawing/2014/chart" uri="{C3380CC4-5D6E-409C-BE32-E72D297353CC}">
                <c16:uniqueId val="{00000001-98B1-4D92-BBC4-3FC39633DB81}"/>
              </c:ext>
            </c:extLst>
          </c:dPt>
          <c:dPt>
            <c:idx val="3"/>
            <c:bubble3D val="0"/>
            <c:spPr>
              <a:solidFill>
                <a:schemeClr val="tx1">
                  <a:lumMod val="65000"/>
                  <a:lumOff val="35000"/>
                </a:schemeClr>
              </a:solidFill>
              <a:ln w="12447">
                <a:noFill/>
                <a:prstDash val="solid"/>
              </a:ln>
            </c:spPr>
            <c:extLst>
              <c:ext xmlns:c16="http://schemas.microsoft.com/office/drawing/2014/chart" uri="{C3380CC4-5D6E-409C-BE32-E72D297353CC}">
                <c16:uniqueId val="{00000002-98B1-4D92-BBC4-3FC39633DB81}"/>
              </c:ext>
            </c:extLst>
          </c:dPt>
          <c:dPt>
            <c:idx val="4"/>
            <c:bubble3D val="0"/>
            <c:spPr>
              <a:solidFill>
                <a:schemeClr val="bg2">
                  <a:lumMod val="85000"/>
                </a:schemeClr>
              </a:solidFill>
              <a:ln w="12447">
                <a:noFill/>
                <a:prstDash val="solid"/>
              </a:ln>
            </c:spPr>
            <c:extLst>
              <c:ext xmlns:c16="http://schemas.microsoft.com/office/drawing/2014/chart" uri="{C3380CC4-5D6E-409C-BE32-E72D297353CC}">
                <c16:uniqueId val="{00000003-98B1-4D92-BBC4-3FC39633DB81}"/>
              </c:ext>
            </c:extLst>
          </c:dPt>
          <c:dLbls>
            <c:dLbl>
              <c:idx val="2"/>
              <c:layout>
                <c:manualLayout>
                  <c:x val="-4.7503032399151379E-2"/>
                  <c:y val="-6.4494420051363036E-2"/>
                </c:manualLayout>
              </c:layout>
              <c:spPr>
                <a:noFill/>
                <a:ln w="24893">
                  <a:noFill/>
                </a:ln>
              </c:spPr>
              <c:txPr>
                <a:bodyPr/>
                <a:lstStyle/>
                <a:p>
                  <a:pPr>
                    <a:defRPr sz="1800" b="0" i="0" u="none" strike="noStrike" baseline="0">
                      <a:solidFill>
                        <a:schemeClr val="bg1"/>
                      </a:solidFill>
                      <a:latin typeface="Klinic Slab Book" pitchFamily="50" charset="0"/>
                      <a:ea typeface="Arial"/>
                      <a:cs typeface="Arial"/>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8B1-4D92-BBC4-3FC39633DB81}"/>
                </c:ext>
              </c:extLst>
            </c:dLbl>
            <c:spPr>
              <a:noFill/>
              <a:ln>
                <a:noFill/>
              </a:ln>
              <a:effectLst/>
            </c:spPr>
            <c:txPr>
              <a:bodyPr/>
              <a:lstStyle/>
              <a:p>
                <a:pPr>
                  <a:defRPr>
                    <a:solidFill>
                      <a:schemeClr val="bg1"/>
                    </a:solidFill>
                    <a:latin typeface="Klinic Slab Book" pitchFamily="50" charset="0"/>
                  </a:defRPr>
                </a:pPr>
                <a:endParaRPr lang="en-US"/>
              </a:p>
            </c:txPr>
            <c:showLegendKey val="0"/>
            <c:showVal val="0"/>
            <c:showCatName val="0"/>
            <c:showSerName val="0"/>
            <c:showPercent val="0"/>
            <c:showBubbleSize val="0"/>
            <c:extLst>
              <c:ext xmlns:c15="http://schemas.microsoft.com/office/drawing/2012/chart" uri="{CE6537A1-D6FC-4f65-9D91-7224C49458BB}"/>
            </c:extLst>
          </c:dLbls>
          <c:cat>
            <c:numRef>
              <c:f>Sheet1!$A$2:$A$6</c:f>
              <c:numCache>
                <c:formatCode>General</c:formatCode>
                <c:ptCount val="5"/>
              </c:numCache>
            </c:numRef>
          </c:cat>
          <c:val>
            <c:numRef>
              <c:f>Sheet1!$B$2:$B$6</c:f>
              <c:numCache>
                <c:formatCode>""#,##0"%";""\-""#,##0"%"</c:formatCode>
                <c:ptCount val="5"/>
                <c:pt idx="0">
                  <c:v>15.000000000001705</c:v>
                </c:pt>
                <c:pt idx="1">
                  <c:v>10.000000000001137</c:v>
                </c:pt>
                <c:pt idx="2">
                  <c:v>10.000000000001137</c:v>
                </c:pt>
                <c:pt idx="3">
                  <c:v>40.000000000004547</c:v>
                </c:pt>
                <c:pt idx="4">
                  <c:v>20.000000000002274</c:v>
                </c:pt>
              </c:numCache>
            </c:numRef>
          </c:val>
          <c:extLst>
            <c:ext xmlns:c16="http://schemas.microsoft.com/office/drawing/2014/chart" uri="{C3380CC4-5D6E-409C-BE32-E72D297353CC}">
              <c16:uniqueId val="{00000004-98B1-4D92-BBC4-3FC39633DB81}"/>
            </c:ext>
          </c:extLst>
        </c:ser>
        <c:dLbls>
          <c:showLegendKey val="0"/>
          <c:showVal val="0"/>
          <c:showCatName val="0"/>
          <c:showSerName val="0"/>
          <c:showPercent val="0"/>
          <c:showBubbleSize val="0"/>
          <c:showLeaderLines val="1"/>
        </c:dLbls>
        <c:firstSliceAng val="0"/>
      </c:pieChart>
      <c:spPr>
        <a:noFill/>
        <a:ln w="24893">
          <a:noFill/>
        </a:ln>
      </c:spPr>
    </c:plotArea>
    <c:plotVisOnly val="1"/>
    <c:dispBlanksAs val="zero"/>
    <c:showDLblsOverMax val="0"/>
  </c:chart>
  <c:spPr>
    <a:noFill/>
    <a:ln>
      <a:noFill/>
    </a:ln>
  </c:spPr>
  <c:txPr>
    <a:bodyPr/>
    <a:lstStyle/>
    <a:p>
      <a:pPr>
        <a:defRPr sz="1176" b="1" i="0" u="none" strike="noStrike" baseline="0">
          <a:solidFill>
            <a:schemeClr val="tx1"/>
          </a:solidFill>
          <a:latin typeface="Calibri"/>
          <a:ea typeface="Calibri"/>
          <a:cs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959290608625555E-2"/>
          <c:y val="2.0959290608625555E-2"/>
          <c:w val="0.95808141878274888"/>
          <c:h val="0.95808141878274888"/>
        </c:manualLayout>
      </c:layout>
      <c:pieChart>
        <c:varyColors val="0"/>
        <c:ser>
          <c:idx val="0"/>
          <c:order val="0"/>
          <c:dPt>
            <c:idx val="0"/>
            <c:bubble3D val="0"/>
            <c:spPr>
              <a:solidFill>
                <a:schemeClr val="accent1"/>
              </a:solidFill>
              <a:ln w="9525" cap="flat" algn="ctr">
                <a:solidFill>
                  <a:schemeClr val="tx1"/>
                </a:solidFill>
                <a:prstDash val="solid"/>
              </a:ln>
            </c:spPr>
            <c:extLst>
              <c:ext xmlns:c16="http://schemas.microsoft.com/office/drawing/2014/chart" uri="{C3380CC4-5D6E-409C-BE32-E72D297353CC}">
                <c16:uniqueId val="{00000000-099F-434C-ADEC-312E4E8B991E}"/>
              </c:ext>
            </c:extLst>
          </c:dPt>
          <c:dPt>
            <c:idx val="1"/>
            <c:bubble3D val="0"/>
            <c:spPr>
              <a:solidFill>
                <a:schemeClr val="accent2"/>
              </a:solidFill>
              <a:ln w="9525" cap="flat" algn="ctr">
                <a:solidFill>
                  <a:schemeClr val="tx1"/>
                </a:solidFill>
                <a:prstDash val="solid"/>
              </a:ln>
            </c:spPr>
            <c:extLst>
              <c:ext xmlns:c16="http://schemas.microsoft.com/office/drawing/2014/chart" uri="{C3380CC4-5D6E-409C-BE32-E72D297353CC}">
                <c16:uniqueId val="{00000001-099F-434C-ADEC-312E4E8B991E}"/>
              </c:ext>
            </c:extLst>
          </c:dPt>
          <c:dPt>
            <c:idx val="2"/>
            <c:bubble3D val="0"/>
            <c:spPr>
              <a:solidFill>
                <a:srgbClr val="D6D7D9"/>
              </a:solidFill>
              <a:ln w="9525" cap="flat" algn="ctr">
                <a:solidFill>
                  <a:schemeClr val="tx1"/>
                </a:solidFill>
                <a:prstDash val="solid"/>
              </a:ln>
            </c:spPr>
            <c:extLst>
              <c:ext xmlns:c16="http://schemas.microsoft.com/office/drawing/2014/chart" uri="{C3380CC4-5D6E-409C-BE32-E72D297353CC}">
                <c16:uniqueId val="{00000002-099F-434C-ADEC-312E4E8B991E}"/>
              </c:ext>
            </c:extLst>
          </c:dPt>
          <c:dLbls>
            <c:dLbl>
              <c:idx val="0"/>
              <c:layout>
                <c:manualLayout>
                  <c:x val="0.15356711003627568"/>
                  <c:y val="-7.8194276501410725E-2"/>
                </c:manualLayout>
              </c:layout>
              <c:numFmt formatCode="#,##0&quot;%&quot;;&quot;-&quot;#,##0&quot;%&quot;" sourceLinked="0"/>
              <c:spPr>
                <a:noFill/>
                <a:ln>
                  <a:noFill/>
                </a:ln>
              </c:spPr>
              <c:txPr>
                <a:bodyPr wrap="none"/>
                <a:lstStyle/>
                <a:p>
                  <a:pPr>
                    <a:defRPr sz="1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099F-434C-ADEC-312E4E8B991E}"/>
                </c:ext>
              </c:extLst>
            </c:dLbl>
            <c:dLbl>
              <c:idx val="1"/>
              <c:layout>
                <c:manualLayout>
                  <c:x val="-0.12253123740427246"/>
                  <c:y val="0.12253123740427246"/>
                </c:manualLayout>
              </c:layout>
              <c:numFmt formatCode="#,##0&quot;%&quot;;&quot;-&quot;#,##0&quot;%&quot;" sourceLinked="0"/>
              <c:spPr>
                <a:noFill/>
                <a:ln>
                  <a:noFill/>
                </a:ln>
              </c:spPr>
              <c:txPr>
                <a:bodyPr wrap="none"/>
                <a:lstStyle/>
                <a:p>
                  <a:pPr>
                    <a:defRPr sz="1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099F-434C-ADEC-312E4E8B991E}"/>
                </c:ext>
              </c:extLst>
            </c:dLbl>
            <c:dLbl>
              <c:idx val="2"/>
              <c:layout>
                <c:manualLayout>
                  <c:x val="-5.6428859330914953E-2"/>
                  <c:y val="-0.17452640064490124"/>
                </c:manualLayout>
              </c:layout>
              <c:numFmt formatCode="#,##0&quot;%&quot;;&quot;-&quot;#,##0&quot;%&quot;" sourceLinked="0"/>
              <c:spPr>
                <a:noFill/>
                <a:ln>
                  <a:noFill/>
                </a:ln>
              </c:spPr>
              <c:txPr>
                <a:bodyPr wrap="none"/>
                <a:lstStyle/>
                <a:p>
                  <a:pPr>
                    <a:defRPr sz="1800" b="1">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099F-434C-ADEC-312E4E8B991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Sheet1!$A$1:$A$3</c:f>
              <c:numCache>
                <c:formatCode>General</c:formatCode>
                <c:ptCount val="3"/>
                <c:pt idx="0">
                  <c:v>35</c:v>
                </c:pt>
                <c:pt idx="1">
                  <c:v>55.000000000000007</c:v>
                </c:pt>
                <c:pt idx="2">
                  <c:v>10</c:v>
                </c:pt>
              </c:numCache>
            </c:numRef>
          </c:val>
          <c:extLst>
            <c:ext xmlns:c16="http://schemas.microsoft.com/office/drawing/2014/chart" uri="{C3380CC4-5D6E-409C-BE32-E72D297353CC}">
              <c16:uniqueId val="{00000003-099F-434C-ADEC-312E4E8B991E}"/>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938650306748466E-2"/>
          <c:y val="9.5394736842105268E-2"/>
          <c:w val="0.96012269938650308"/>
          <c:h val="0.87039473684210522"/>
        </c:manualLayout>
      </c:layout>
      <c:barChart>
        <c:barDir val="col"/>
        <c:grouping val="stacked"/>
        <c:varyColors val="0"/>
        <c:ser>
          <c:idx val="0"/>
          <c:order val="0"/>
          <c:spPr>
            <a:solidFill>
              <a:schemeClr val="accent1"/>
            </a:solidFill>
            <a:ln>
              <a:noFill/>
            </a:ln>
          </c:spPr>
          <c:invertIfNegative val="0"/>
          <c:dLbls>
            <c:dLbl>
              <c:idx val="0"/>
              <c:layout>
                <c:manualLayout>
                  <c:x val="0"/>
                  <c:y val="-0.48421052631578948"/>
                </c:manualLayout>
              </c:layout>
              <c:numFmt formatCode="&quot;$&quot;#,##0&quot; &quot;;&quot;$&quot;#,##0&quot; &quot;" sourceLinked="0"/>
              <c:spPr>
                <a:noFill/>
                <a:ln>
                  <a:noFill/>
                </a:ln>
              </c:spPr>
              <c:txPr>
                <a:bodyPr wrap="none"/>
                <a:lstStyle/>
                <a:p>
                  <a:pPr>
                    <a:defRPr sz="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59A7-4BD2-9344-B87D743C0FD4}"/>
                </c:ext>
              </c:extLst>
            </c:dLbl>
            <c:dLbl>
              <c:idx val="1"/>
              <c:layout>
                <c:manualLayout>
                  <c:x val="0"/>
                  <c:y val="-0.26578947368421052"/>
                </c:manualLayout>
              </c:layout>
              <c:numFmt formatCode="&quot;$&quot;#,##0&quot; &quot;;&quot;$&quot;#,##0&quot; &quot;" sourceLinked="0"/>
              <c:spPr>
                <a:noFill/>
                <a:ln>
                  <a:noFill/>
                </a:ln>
              </c:spPr>
              <c:txPr>
                <a:bodyPr wrap="none"/>
                <a:lstStyle/>
                <a:p>
                  <a:pPr>
                    <a:defRPr sz="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59A7-4BD2-9344-B87D743C0FD4}"/>
                </c:ext>
              </c:extLst>
            </c:dLbl>
            <c:dLbl>
              <c:idx val="2"/>
              <c:layout>
                <c:manualLayout>
                  <c:x val="0"/>
                  <c:y val="-0.18486842105263157"/>
                </c:manualLayout>
              </c:layout>
              <c:numFmt formatCode="&quot;$&quot;#,##0&quot; &quot;;&quot;$&quot;#,##0&quot; &quot;" sourceLinked="0"/>
              <c:spPr>
                <a:noFill/>
                <a:ln>
                  <a:noFill/>
                </a:ln>
              </c:spPr>
              <c:txPr>
                <a:bodyPr wrap="none"/>
                <a:lstStyle/>
                <a:p>
                  <a:pPr>
                    <a:defRPr sz="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59A7-4BD2-9344-B87D743C0FD4}"/>
                </c:ext>
              </c:extLst>
            </c:dLbl>
            <c:dLbl>
              <c:idx val="3"/>
              <c:layout>
                <c:manualLayout>
                  <c:x val="0"/>
                  <c:y val="-0.1388157894736842"/>
                </c:manualLayout>
              </c:layout>
              <c:numFmt formatCode="&quot;$&quot;#,##0&quot; &quot;;&quot;$&quot;#,##0&quot; &quot;" sourceLinked="0"/>
              <c:spPr>
                <a:noFill/>
                <a:ln>
                  <a:noFill/>
                </a:ln>
              </c:spPr>
              <c:txPr>
                <a:bodyPr wrap="none"/>
                <a:lstStyle/>
                <a:p>
                  <a:pPr>
                    <a:defRPr sz="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3-59A7-4BD2-9344-B87D743C0FD4}"/>
                </c:ext>
              </c:extLst>
            </c:dLbl>
            <c:dLbl>
              <c:idx val="4"/>
              <c:layout>
                <c:manualLayout>
                  <c:x val="0"/>
                  <c:y val="-0.11052631578947368"/>
                </c:manualLayout>
              </c:layout>
              <c:numFmt formatCode="&quot;$&quot;#,##0&quot; &quot;;&quot;$&quot;#,##0&quot; &quot;" sourceLinked="0"/>
              <c:spPr>
                <a:noFill/>
                <a:ln>
                  <a:noFill/>
                </a:ln>
              </c:spPr>
              <c:txPr>
                <a:bodyPr wrap="none"/>
                <a:lstStyle/>
                <a:p>
                  <a:pPr>
                    <a:defRPr sz="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4-59A7-4BD2-9344-B87D743C0FD4}"/>
                </c:ext>
              </c:extLst>
            </c:dLbl>
            <c:dLbl>
              <c:idx val="5"/>
              <c:layout>
                <c:manualLayout>
                  <c:x val="0"/>
                  <c:y val="-9.2105263157894732E-2"/>
                </c:manualLayout>
              </c:layout>
              <c:numFmt formatCode="&quot;$&quot;#,##0&quot; &quot;;&quot;$&quot;#,##0&quot; &quot;" sourceLinked="0"/>
              <c:spPr>
                <a:noFill/>
                <a:ln>
                  <a:noFill/>
                </a:ln>
              </c:spPr>
              <c:txPr>
                <a:bodyPr wrap="none"/>
                <a:lstStyle/>
                <a:p>
                  <a:pPr>
                    <a:defRPr sz="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5-59A7-4BD2-9344-B87D743C0FD4}"/>
                </c:ext>
              </c:extLst>
            </c:dLbl>
            <c:dLbl>
              <c:idx val="6"/>
              <c:layout>
                <c:manualLayout>
                  <c:x val="0"/>
                  <c:y val="-7.9605263157894735E-2"/>
                </c:manualLayout>
              </c:layout>
              <c:numFmt formatCode="&quot;$&quot;#,##0&quot; &quot;;&quot;$&quot;#,##0&quot; &quot;" sourceLinked="0"/>
              <c:spPr>
                <a:noFill/>
                <a:ln>
                  <a:noFill/>
                </a:ln>
              </c:spPr>
              <c:txPr>
                <a:bodyPr wrap="none"/>
                <a:lstStyle/>
                <a:p>
                  <a:pPr>
                    <a:defRPr sz="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6-59A7-4BD2-9344-B87D743C0FD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32421</c:v>
                </c:pt>
                <c:pt idx="1">
                  <c:v>16180</c:v>
                </c:pt>
                <c:pt idx="2">
                  <c:v>10176</c:v>
                </c:pt>
                <c:pt idx="3">
                  <c:v>6749</c:v>
                </c:pt>
                <c:pt idx="4">
                  <c:v>4607</c:v>
                </c:pt>
                <c:pt idx="5">
                  <c:v>3246</c:v>
                </c:pt>
                <c:pt idx="6">
                  <c:v>2331</c:v>
                </c:pt>
              </c:numCache>
            </c:numRef>
          </c:val>
          <c:extLst>
            <c:ext xmlns:c16="http://schemas.microsoft.com/office/drawing/2014/chart" uri="{C3380CC4-5D6E-409C-BE32-E72D297353CC}">
              <c16:uniqueId val="{00000007-59A7-4BD2-9344-B87D743C0FD4}"/>
            </c:ext>
          </c:extLst>
        </c:ser>
        <c:dLbls>
          <c:showLegendKey val="0"/>
          <c:showVal val="0"/>
          <c:showCatName val="0"/>
          <c:showSerName val="0"/>
          <c:showPercent val="0"/>
          <c:showBubbleSize val="0"/>
        </c:dLbls>
        <c:gapWidth val="80"/>
        <c:overlap val="100"/>
        <c:axId val="1055796712"/>
        <c:axId val="1"/>
      </c:barChart>
      <c:catAx>
        <c:axId val="1055796712"/>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2421"/>
          <c:min val="0"/>
        </c:scaling>
        <c:delete val="1"/>
        <c:axPos val="l"/>
        <c:numFmt formatCode="General" sourceLinked="1"/>
        <c:majorTickMark val="out"/>
        <c:minorTickMark val="none"/>
        <c:tickLblPos val="nextTo"/>
        <c:crossAx val="1055796712"/>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49756280464942E-2"/>
          <c:y val="3.0915576694411414E-2"/>
          <c:w val="0.96100487439070115"/>
          <c:h val="0.93816884661117717"/>
        </c:manualLayout>
      </c:layout>
      <c:barChart>
        <c:barDir val="col"/>
        <c:grouping val="stacked"/>
        <c:varyColors val="0"/>
        <c:ser>
          <c:idx val="0"/>
          <c:order val="0"/>
          <c:spPr>
            <a:solidFill>
              <a:schemeClr val="accent1"/>
            </a:solidFill>
            <a:ln>
              <a:noFill/>
            </a:ln>
          </c:spPr>
          <c:invertIfNegative val="0"/>
          <c:val>
            <c:numRef>
              <c:f>Sheet1!$A$1:$G$1</c:f>
              <c:numCache>
                <c:formatCode>General</c:formatCode>
                <c:ptCount val="7"/>
                <c:pt idx="0">
                  <c:v>6.0600000000000005</c:v>
                </c:pt>
                <c:pt idx="1">
                  <c:v>2.44</c:v>
                </c:pt>
                <c:pt idx="2">
                  <c:v>0.08</c:v>
                </c:pt>
                <c:pt idx="3">
                  <c:v>-1.95</c:v>
                </c:pt>
                <c:pt idx="4">
                  <c:v>-3.8</c:v>
                </c:pt>
                <c:pt idx="5">
                  <c:v>-5.47</c:v>
                </c:pt>
                <c:pt idx="6">
                  <c:v>-7.02</c:v>
                </c:pt>
              </c:numCache>
            </c:numRef>
          </c:val>
          <c:extLst>
            <c:ext xmlns:c16="http://schemas.microsoft.com/office/drawing/2014/chart" uri="{C3380CC4-5D6E-409C-BE32-E72D297353CC}">
              <c16:uniqueId val="{00000000-CF70-4718-AF5D-B94D38F00D4B}"/>
            </c:ext>
          </c:extLst>
        </c:ser>
        <c:dLbls>
          <c:showLegendKey val="0"/>
          <c:showVal val="0"/>
          <c:showCatName val="0"/>
          <c:showSerName val="0"/>
          <c:showPercent val="0"/>
          <c:showBubbleSize val="0"/>
        </c:dLbls>
        <c:gapWidth val="80"/>
        <c:overlap val="100"/>
        <c:axId val="1114086384"/>
        <c:axId val="1"/>
      </c:barChart>
      <c:catAx>
        <c:axId val="111408638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At val="0"/>
        <c:auto val="0"/>
        <c:lblAlgn val="ctr"/>
        <c:lblOffset val="100"/>
        <c:noMultiLvlLbl val="0"/>
      </c:catAx>
      <c:valAx>
        <c:axId val="1"/>
        <c:scaling>
          <c:orientation val="minMax"/>
          <c:max val="6.0600000000000005"/>
          <c:min val="-7.02"/>
        </c:scaling>
        <c:delete val="1"/>
        <c:axPos val="l"/>
        <c:numFmt formatCode="General" sourceLinked="1"/>
        <c:majorTickMark val="out"/>
        <c:minorTickMark val="none"/>
        <c:tickLblPos val="nextTo"/>
        <c:crossAx val="1114086384"/>
        <c:crosses val="min"/>
        <c:crossBetween val="between"/>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262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idx="2"/>
          </p:nvPr>
        </p:nvSpPr>
        <p:spPr bwMode="gray">
          <a:xfrm>
            <a:off x="847725" y="603250"/>
            <a:ext cx="5630863" cy="4224338"/>
          </a:xfrm>
          <a:prstGeom prst="rect">
            <a:avLst/>
          </a:prstGeom>
          <a:noFill/>
          <a:ln w="9525">
            <a:solidFill>
              <a:schemeClr val="bg1"/>
            </a:solidFill>
            <a:miter lim="800000"/>
            <a:headEnd/>
            <a:tailEnd/>
          </a:ln>
        </p:spPr>
      </p:sp>
      <p:sp>
        <p:nvSpPr>
          <p:cNvPr id="5123" name="Rectangle 3"/>
          <p:cNvSpPr>
            <a:spLocks noGrp="1" noChangeArrowheads="1"/>
          </p:cNvSpPr>
          <p:nvPr>
            <p:ph type="body" sz="quarter" idx="3"/>
          </p:nvPr>
        </p:nvSpPr>
        <p:spPr bwMode="gray">
          <a:xfrm>
            <a:off x="592667" y="5159662"/>
            <a:ext cx="6233161" cy="127147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7" name="Rectangle 7"/>
          <p:cNvSpPr>
            <a:spLocks noGrp="1" noChangeArrowheads="1"/>
          </p:cNvSpPr>
          <p:nvPr>
            <p:ph type="sldNum" sz="quarter" idx="5"/>
          </p:nvPr>
        </p:nvSpPr>
        <p:spPr bwMode="gray">
          <a:xfrm>
            <a:off x="6527801" y="9221932"/>
            <a:ext cx="580812" cy="190720"/>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r">
              <a:defRPr sz="1200" b="0"/>
            </a:lvl1pPr>
          </a:lstStyle>
          <a:p>
            <a:pPr>
              <a:defRPr/>
            </a:pPr>
            <a:fld id="{770ABC07-BC41-4D50-B311-D85214C2E4EF}" type="slidenum">
              <a:rPr lang="en-US"/>
              <a:pPr>
                <a:defRPr/>
              </a:pPr>
              <a:t>‹#›</a:t>
            </a:fld>
            <a:endParaRPr lang="en-US"/>
          </a:p>
        </p:txBody>
      </p:sp>
      <p:sp>
        <p:nvSpPr>
          <p:cNvPr id="5128" name="doc id"/>
          <p:cNvSpPr>
            <a:spLocks noGrp="1" noChangeArrowheads="1"/>
          </p:cNvSpPr>
          <p:nvPr>
            <p:ph type="ftr" sz="quarter" idx="4"/>
          </p:nvPr>
        </p:nvSpPr>
        <p:spPr bwMode="gray">
          <a:xfrm>
            <a:off x="5630646" y="103150"/>
            <a:ext cx="1477969" cy="123111"/>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a:defRPr sz="800" b="0"/>
            </a:lvl1pPr>
          </a:lstStyle>
          <a:p>
            <a:pPr>
              <a:defRPr/>
            </a:pPr>
            <a:r>
              <a:rPr lang="cs-CZ"/>
              <a:t>TOR-OTH016-20100702-Exhibit</a:t>
            </a:r>
          </a:p>
        </p:txBody>
      </p:sp>
    </p:spTree>
    <p:extLst>
      <p:ext uri="{BB962C8B-B14F-4D97-AF65-F5344CB8AC3E}">
        <p14:creationId xmlns:p14="http://schemas.microsoft.com/office/powerpoint/2010/main" val="1478892625"/>
      </p:ext>
    </p:extLst>
  </p:cSld>
  <p:clrMap bg1="lt1" tx1="dk1" bg2="lt2" tx2="dk2" accent1="accent1" accent2="accent2" accent3="accent3" accent4="accent4" accent5="accent5" accent6="accent6" hlink="hlink" folHlink="folHlink"/>
  <p:hf hdr="0" dt="0"/>
  <p:notesStyle>
    <a:lvl1pPr algn="l" defTabSz="895350" rtl="0" eaLnBrk="0" fontAlgn="base" hangingPunct="0">
      <a:spcBef>
        <a:spcPct val="0"/>
      </a:spcBef>
      <a:spcAft>
        <a:spcPct val="0"/>
      </a:spcAft>
      <a:buClr>
        <a:schemeClr val="tx2"/>
      </a:buClr>
      <a:defRPr sz="1600" kern="1200">
        <a:solidFill>
          <a:schemeClr val="tx1"/>
        </a:solidFill>
        <a:latin typeface="Arial" charset="0"/>
        <a:ea typeface="+mn-ea"/>
        <a:cs typeface="+mn-cs"/>
      </a:defRPr>
    </a:lvl1pPr>
    <a:lvl2pPr marL="117475" indent="-115888" algn="l" defTabSz="89535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2pPr>
    <a:lvl3pPr marL="300038" indent="-180975" algn="l" defTabSz="89535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3pPr>
    <a:lvl4pPr marL="427038" indent="-125413" algn="l" defTabSz="895350" rtl="0" eaLnBrk="0" fontAlgn="base" hangingPunct="0">
      <a:spcBef>
        <a:spcPct val="0"/>
      </a:spcBef>
      <a:spcAft>
        <a:spcPct val="0"/>
      </a:spcAft>
      <a:buClr>
        <a:schemeClr val="tx2"/>
      </a:buClr>
      <a:buFont typeface="Arial" charset="0"/>
      <a:buChar char="▫"/>
      <a:defRPr sz="1600" kern="1200">
        <a:solidFill>
          <a:schemeClr val="tx1"/>
        </a:solidFill>
        <a:latin typeface="Arial" charset="0"/>
        <a:ea typeface="+mn-ea"/>
        <a:cs typeface="+mn-cs"/>
      </a:defRPr>
    </a:lvl4pPr>
    <a:lvl5pPr marL="542925" indent="-114300" algn="l" defTabSz="895350" rtl="0" eaLnBrk="0" fontAlgn="base" hangingPunct="0">
      <a:spcBef>
        <a:spcPct val="0"/>
      </a:spcBef>
      <a:spcAft>
        <a:spcPct val="0"/>
      </a:spcAft>
      <a:buClr>
        <a:schemeClr val="tx2"/>
      </a:buClr>
      <a:buSzPct val="89000"/>
      <a:buFont typeface="Arial" charset="0"/>
      <a:buChar char="-"/>
      <a:defRPr sz="16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whitehouse.gov/sites/default/files/docs/cea_coi_report_final.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4425A-2144-4A1F-98F9-B2E7BF948309}" type="slidenum">
              <a:rPr lang="en-US" smtClean="0"/>
              <a:t>1</a:t>
            </a:fld>
            <a:endParaRPr lang="en-US"/>
          </a:p>
        </p:txBody>
      </p:sp>
    </p:spTree>
    <p:extLst>
      <p:ext uri="{BB962C8B-B14F-4D97-AF65-F5344CB8AC3E}">
        <p14:creationId xmlns:p14="http://schemas.microsoft.com/office/powerpoint/2010/main" val="2454990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defTabSz="896693">
              <a:defRPr/>
            </a:pPr>
            <a:r>
              <a:rPr lang="en-US" dirty="0"/>
              <a:t>75</a:t>
            </a:r>
            <a:r>
              <a:rPr lang="en-US" baseline="0" dirty="0"/>
              <a:t> minutes is not enough time to turn you into Warren.</a:t>
            </a:r>
          </a:p>
          <a:p>
            <a:pPr defTabSz="896693">
              <a:defRPr/>
            </a:pPr>
            <a:r>
              <a:rPr lang="en-US" baseline="0" dirty="0"/>
              <a:t>Also, many of you have significantly more institution investing experience than me working at banks, hedge funds, etc.  You won’t here me talking about Sharpe ratios or derivatives.</a:t>
            </a:r>
          </a:p>
          <a:p>
            <a:pPr defTabSz="896693">
              <a:defRPr/>
            </a:pPr>
            <a:r>
              <a:rPr lang="en-US" baseline="0" dirty="0"/>
              <a:t>This is more about giving you a framework and tools for how to think about personal investing.  </a:t>
            </a:r>
            <a:endParaRPr lang="en-US" dirty="0"/>
          </a:p>
        </p:txBody>
      </p:sp>
      <p:sp>
        <p:nvSpPr>
          <p:cNvPr id="59396" name="Slide Number Placeholder 3"/>
          <p:cNvSpPr>
            <a:spLocks noGrp="1"/>
          </p:cNvSpPr>
          <p:nvPr>
            <p:ph type="sldNum" sz="quarter" idx="5"/>
          </p:nvPr>
        </p:nvSpPr>
        <p:spPr>
          <a:noFill/>
        </p:spPr>
        <p:txBody>
          <a:bodyPr/>
          <a:lstStyle/>
          <a:p>
            <a:fld id="{821D0EAC-CA3A-433F-AF73-FE4651917946}" type="slidenum">
              <a:rPr lang="en-US" smtClean="0"/>
              <a:pPr/>
              <a:t>14</a:t>
            </a:fld>
            <a:endParaRPr lang="en-US"/>
          </a:p>
        </p:txBody>
      </p:sp>
      <p:sp>
        <p:nvSpPr>
          <p:cNvPr id="59397" name="Footer Placeholder 4"/>
          <p:cNvSpPr>
            <a:spLocks noGrp="1"/>
          </p:cNvSpPr>
          <p:nvPr>
            <p:ph type="ftr" sz="quarter" idx="4"/>
          </p:nvPr>
        </p:nvSpPr>
        <p:spPr>
          <a:noFill/>
        </p:spPr>
        <p:txBody>
          <a:bodyPr/>
          <a:lstStyle/>
          <a:p>
            <a:r>
              <a:rPr lang="cs-CZ"/>
              <a:t>TOR-OTH016-20100702-Exhibit</a:t>
            </a:r>
          </a:p>
        </p:txBody>
      </p:sp>
    </p:spTree>
    <p:extLst>
      <p:ext uri="{BB962C8B-B14F-4D97-AF65-F5344CB8AC3E}">
        <p14:creationId xmlns:p14="http://schemas.microsoft.com/office/powerpoint/2010/main" val="1839219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2667" y="5159662"/>
            <a:ext cx="6233161" cy="253947"/>
          </a:xfrm>
        </p:spPr>
        <p:txBody>
          <a:bodyPr/>
          <a:lstStyle/>
          <a:p>
            <a:endParaRPr lang="en-US"/>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15</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326293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Factor of </a:t>
            </a:r>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16</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3454205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2667" y="5159662"/>
            <a:ext cx="6233161" cy="253947"/>
          </a:xfrm>
        </p:spPr>
        <p:txBody>
          <a:bodyPr/>
          <a:lstStyle/>
          <a:p>
            <a:endParaRPr lang="en-US"/>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17</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2805666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a:xfrm>
            <a:off x="592667" y="5159664"/>
            <a:ext cx="6233161" cy="254293"/>
          </a:xfrm>
        </p:spPr>
        <p:txBody>
          <a:bodyPr/>
          <a:lstStyle/>
          <a:p>
            <a:endParaRPr lang="en-GB" dirty="0"/>
          </a:p>
        </p:txBody>
      </p:sp>
      <p:sp>
        <p:nvSpPr>
          <p:cNvPr id="4" name="Slide Number Placeholder 3"/>
          <p:cNvSpPr>
            <a:spLocks noGrp="1"/>
          </p:cNvSpPr>
          <p:nvPr>
            <p:ph type="sldNum" sz="quarter" idx="10"/>
          </p:nvPr>
        </p:nvSpPr>
        <p:spPr/>
        <p:txBody>
          <a:bodyPr/>
          <a:lstStyle/>
          <a:p>
            <a:fld id="{EA65FC9F-AE68-42CB-A10F-2C9233527A20}" type="slidenum">
              <a:rPr lang="en-GB" smtClean="0"/>
              <a:t>18</a:t>
            </a:fld>
            <a:endParaRPr lang="en-GB" dirty="0"/>
          </a:p>
        </p:txBody>
      </p:sp>
    </p:spTree>
    <p:extLst>
      <p:ext uri="{BB962C8B-B14F-4D97-AF65-F5344CB8AC3E}">
        <p14:creationId xmlns:p14="http://schemas.microsoft.com/office/powerpoint/2010/main" val="3503450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9002" y="5002689"/>
            <a:ext cx="5984267" cy="246557"/>
          </a:xfrm>
        </p:spPr>
        <p:txBody>
          <a:bodyPr/>
          <a:lstStyle/>
          <a:p>
            <a:endParaRPr lang="en-US"/>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20</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1749572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a:xfrm>
            <a:off x="592667" y="5159664"/>
            <a:ext cx="6233161" cy="254293"/>
          </a:xfrm>
        </p:spPr>
        <p:txBody>
          <a:bodyPr/>
          <a:lstStyle/>
          <a:p>
            <a:endParaRPr lang="en-GB" dirty="0"/>
          </a:p>
        </p:txBody>
      </p:sp>
      <p:sp>
        <p:nvSpPr>
          <p:cNvPr id="4" name="Slide Number Placeholder 3"/>
          <p:cNvSpPr>
            <a:spLocks noGrp="1"/>
          </p:cNvSpPr>
          <p:nvPr>
            <p:ph type="sldNum" sz="quarter" idx="10"/>
          </p:nvPr>
        </p:nvSpPr>
        <p:spPr/>
        <p:txBody>
          <a:bodyPr/>
          <a:lstStyle/>
          <a:p>
            <a:fld id="{EA65FC9F-AE68-42CB-A10F-2C9233527A20}" type="slidenum">
              <a:rPr lang="en-GB" smtClean="0"/>
              <a:t>21</a:t>
            </a:fld>
            <a:endParaRPr lang="en-GB" dirty="0"/>
          </a:p>
        </p:txBody>
      </p:sp>
    </p:spTree>
    <p:extLst>
      <p:ext uri="{BB962C8B-B14F-4D97-AF65-F5344CB8AC3E}">
        <p14:creationId xmlns:p14="http://schemas.microsoft.com/office/powerpoint/2010/main" val="3492004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900" dirty="0"/>
              <a:t>Savings – focused on short-term goals</a:t>
            </a:r>
          </a:p>
          <a:p>
            <a:pPr lvl="1"/>
            <a:r>
              <a:rPr lang="en-US" sz="1900" dirty="0"/>
              <a:t>Keep in very safe accounts</a:t>
            </a:r>
          </a:p>
          <a:p>
            <a:pPr lvl="2"/>
            <a:r>
              <a:rPr lang="en-US" sz="1900" dirty="0"/>
              <a:t>Bank/Credit Union Savings account</a:t>
            </a:r>
          </a:p>
          <a:p>
            <a:pPr lvl="2"/>
            <a:r>
              <a:rPr lang="en-US" sz="1900" dirty="0"/>
              <a:t>Certificate of Deposit (CD) </a:t>
            </a:r>
          </a:p>
          <a:p>
            <a:pPr lvl="2"/>
            <a:r>
              <a:rPr lang="en-US" sz="1900" dirty="0"/>
              <a:t>Easy access (i.e. “liquid”)</a:t>
            </a:r>
          </a:p>
          <a:p>
            <a:pPr lvl="2"/>
            <a:r>
              <a:rPr lang="en-US" sz="1900" dirty="0"/>
              <a:t>Tradeoff:  easy access and negligible risk to lose money vs. low chance of making a lot of money</a:t>
            </a:r>
          </a:p>
          <a:p>
            <a:pPr lvl="2"/>
            <a:endParaRPr lang="en-US" sz="1900" dirty="0"/>
          </a:p>
          <a:p>
            <a:r>
              <a:rPr lang="en-US" sz="1900" dirty="0"/>
              <a:t>Investing – focused on longer term goals</a:t>
            </a:r>
          </a:p>
          <a:p>
            <a:pPr lvl="1"/>
            <a:r>
              <a:rPr lang="en-US" sz="1900" dirty="0"/>
              <a:t>No guarantee that you’ll make money (could lose some or all)</a:t>
            </a:r>
          </a:p>
          <a:p>
            <a:pPr lvl="1"/>
            <a:r>
              <a:rPr lang="en-US" sz="1900" dirty="0"/>
              <a:t>But potential for higher earnings</a:t>
            </a:r>
          </a:p>
          <a:p>
            <a:endParaRPr lang="en-US" dirty="0"/>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22</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1000495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2667" y="5159662"/>
            <a:ext cx="6233161" cy="253947"/>
          </a:xfrm>
        </p:spPr>
        <p:txBody>
          <a:bodyPr/>
          <a:lstStyle/>
          <a:p>
            <a:endParaRPr lang="en-US"/>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23</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908351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2667" y="5159662"/>
            <a:ext cx="6233161" cy="253947"/>
          </a:xfrm>
        </p:spPr>
        <p:txBody>
          <a:bodyPr/>
          <a:lstStyle/>
          <a:p>
            <a:endParaRPr lang="en-US"/>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24</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3899690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4425A-2144-4A1F-98F9-B2E7BF948309}" type="slidenum">
              <a:rPr lang="en-US" smtClean="0"/>
              <a:t>2</a:t>
            </a:fld>
            <a:endParaRPr lang="en-US"/>
          </a:p>
        </p:txBody>
      </p:sp>
    </p:spTree>
    <p:extLst>
      <p:ext uri="{BB962C8B-B14F-4D97-AF65-F5344CB8AC3E}">
        <p14:creationId xmlns:p14="http://schemas.microsoft.com/office/powerpoint/2010/main" val="2117667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2667" y="5159662"/>
            <a:ext cx="6233161" cy="253947"/>
          </a:xfrm>
        </p:spPr>
        <p:txBody>
          <a:bodyPr/>
          <a:lstStyle/>
          <a:p>
            <a:endParaRPr lang="en-US"/>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25</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2384686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2667" y="5159662"/>
            <a:ext cx="6233161" cy="253947"/>
          </a:xfrm>
        </p:spPr>
        <p:txBody>
          <a:bodyPr/>
          <a:lstStyle/>
          <a:p>
            <a:endParaRPr lang="en-US"/>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26</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3268505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2667" y="5159662"/>
            <a:ext cx="6233161" cy="253947"/>
          </a:xfrm>
        </p:spPr>
        <p:txBody>
          <a:bodyPr/>
          <a:lstStyle/>
          <a:p>
            <a:endParaRPr lang="en-US"/>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27</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3995296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2667" y="5159662"/>
            <a:ext cx="6233161" cy="253947"/>
          </a:xfrm>
        </p:spPr>
        <p:txBody>
          <a:bodyPr/>
          <a:lstStyle/>
          <a:p>
            <a:endParaRPr lang="en-US"/>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28</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1065389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8705">
              <a:defRPr/>
            </a:pPr>
            <a:r>
              <a:rPr lang="en-US" dirty="0"/>
              <a:t>One of the few times being “average” is good</a:t>
            </a:r>
          </a:p>
          <a:p>
            <a:endParaRPr lang="en-US" dirty="0"/>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29</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1783038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8705">
              <a:defRPr/>
            </a:pPr>
            <a:r>
              <a:rPr lang="en-US" dirty="0"/>
              <a:t>One of the few times being “average” is good</a:t>
            </a:r>
          </a:p>
          <a:p>
            <a:endParaRPr lang="en-US" dirty="0"/>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30</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809088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8705">
              <a:defRPr/>
            </a:pPr>
            <a:r>
              <a:rPr lang="en-US" dirty="0"/>
              <a:t>One of the few times being “average” is good</a:t>
            </a:r>
          </a:p>
          <a:p>
            <a:endParaRPr lang="en-US" dirty="0"/>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31</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1679757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The S.&amp;P. Dow Jones team looked at 2,862 mutual funds that had been operating for at least 12 months as of March 2010.  The team selected the 25 percent of funds with the best performance over the 12 months through March 2010. Then the analysts asked how many of those funds — those in the top quarter for the original 12-month period — actually remained in the top quarter for the four succeeding 12-month periods through March 2014.</a:t>
            </a:r>
          </a:p>
          <a:p>
            <a:r>
              <a:rPr lang="en-US" dirty="0"/>
              <a:t>The answer was a vanishingly small number: Just 0.07 percent of the initial 2,862 funds managed to achieve top-quartile performance for those five successive years. If you do the math, that works out to just two funds. Put another way, 99.93 percent, or 2,860 of the 2,862 funds, failed the test.</a:t>
            </a:r>
          </a:p>
          <a:p>
            <a:endParaRPr lang="en-US" dirty="0"/>
          </a:p>
          <a:p>
            <a:r>
              <a:rPr lang="en-US" b="1" dirty="0"/>
              <a:t>Each time finding the same core truth: Very few funds achieved consistent and persistent outperformance</a:t>
            </a:r>
            <a:r>
              <a:rPr lang="en-US" dirty="0"/>
              <a:t>. Furthermore, sustained outperformance declined rapidly over time. And the report said, “The data shows a likelihood for the best-performing funds to become the worst-performing funds and vice versa.”</a:t>
            </a:r>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32</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794989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70ABC07-BC41-4D50-B311-D85214C2E4EF}" type="slidenum">
              <a:rPr lang="en-US" smtClean="0"/>
              <a:pPr>
                <a:defRPr/>
              </a:pPr>
              <a:t>33</a:t>
            </a:fld>
            <a:endParaRPr lang="en-US"/>
          </a:p>
        </p:txBody>
      </p:sp>
      <p:sp>
        <p:nvSpPr>
          <p:cNvPr id="5" name="Footer Placeholder 4"/>
          <p:cNvSpPr>
            <a:spLocks noGrp="1"/>
          </p:cNvSpPr>
          <p:nvPr>
            <p:ph type="ftr" sz="quarter" idx="4"/>
          </p:nvPr>
        </p:nvSpPr>
        <p:spPr/>
        <p:txBody>
          <a:bodyPr/>
          <a:lstStyle/>
          <a:p>
            <a:pPr>
              <a:defRPr/>
            </a:pPr>
            <a:r>
              <a:rPr lang="cs-CZ"/>
              <a:t>TOR-OTH016-20100702-Exhibit</a:t>
            </a:r>
          </a:p>
        </p:txBody>
      </p:sp>
    </p:spTree>
    <p:extLst>
      <p:ext uri="{BB962C8B-B14F-4D97-AF65-F5344CB8AC3E}">
        <p14:creationId xmlns:p14="http://schemas.microsoft.com/office/powerpoint/2010/main" val="2167840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According to a recent </a:t>
            </a:r>
            <a:r>
              <a:rPr lang="en-US" dirty="0">
                <a:hlinkClick r:id="rId3"/>
              </a:rPr>
              <a:t>report </a:t>
            </a:r>
            <a:r>
              <a:rPr lang="en-US" dirty="0"/>
              <a:t>by the White House Council of Economic Advisers, these salespeople are fleecing hard-working Americans out of $17 billion in retirement funds each year.</a:t>
            </a:r>
          </a:p>
          <a:p>
            <a:endParaRPr lang="en-US" b="1" dirty="0"/>
          </a:p>
          <a:p>
            <a:r>
              <a:rPr lang="en-US" dirty="0">
                <a:solidFill>
                  <a:srgbClr val="002060"/>
                </a:solidFill>
              </a:rPr>
              <a:t>Two key dimensions:</a:t>
            </a:r>
          </a:p>
          <a:p>
            <a:pPr marL="298042" indent="-298042">
              <a:buFont typeface="Wingdings" pitchFamily="2" charset="2"/>
              <a:buChar char="Ø"/>
            </a:pPr>
            <a:r>
              <a:rPr lang="en-US" dirty="0">
                <a:solidFill>
                  <a:srgbClr val="002060"/>
                </a:solidFill>
              </a:rPr>
              <a:t>Legal standard advice must meet</a:t>
            </a:r>
          </a:p>
          <a:p>
            <a:pPr marL="298042" indent="-298042">
              <a:buFont typeface="Wingdings" pitchFamily="2" charset="2"/>
              <a:buChar char="Ø"/>
            </a:pPr>
            <a:r>
              <a:rPr lang="en-US" dirty="0">
                <a:solidFill>
                  <a:srgbClr val="002060"/>
                </a:solidFill>
              </a:rPr>
              <a:t>How they are compensated</a:t>
            </a:r>
          </a:p>
          <a:p>
            <a:endParaRPr lang="en-US" b="1" dirty="0"/>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35</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949430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4425A-2144-4A1F-98F9-B2E7BF948309}" type="slidenum">
              <a:rPr lang="en-US" smtClean="0"/>
              <a:t>4</a:t>
            </a:fld>
            <a:endParaRPr lang="en-US"/>
          </a:p>
        </p:txBody>
      </p:sp>
    </p:spTree>
    <p:extLst>
      <p:ext uri="{BB962C8B-B14F-4D97-AF65-F5344CB8AC3E}">
        <p14:creationId xmlns:p14="http://schemas.microsoft.com/office/powerpoint/2010/main" val="29343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9001" y="5002688"/>
            <a:ext cx="5984267" cy="246221"/>
          </a:xfrm>
        </p:spPr>
        <p:txBody>
          <a:bodyPr/>
          <a:lstStyle/>
          <a:p>
            <a:endParaRPr lang="en-US"/>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36</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1328278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9001" y="5002688"/>
            <a:ext cx="5984267" cy="246221"/>
          </a:xfrm>
        </p:spPr>
        <p:txBody>
          <a:bodyPr/>
          <a:lstStyle/>
          <a:p>
            <a:endParaRPr lang="en-US"/>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37</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634143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9001" y="5002688"/>
            <a:ext cx="5984267" cy="246221"/>
          </a:xfrm>
        </p:spPr>
        <p:txBody>
          <a:bodyPr/>
          <a:lstStyle/>
          <a:p>
            <a:endParaRPr lang="en-US"/>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38</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478936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9001" y="5002688"/>
            <a:ext cx="5984267" cy="246221"/>
          </a:xfrm>
        </p:spPr>
        <p:txBody>
          <a:bodyPr/>
          <a:lstStyle/>
          <a:p>
            <a:endParaRPr lang="en-US"/>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39</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4245783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9001" y="5002688"/>
            <a:ext cx="5984267" cy="246221"/>
          </a:xfrm>
        </p:spPr>
        <p:txBody>
          <a:bodyPr/>
          <a:lstStyle/>
          <a:p>
            <a:endParaRPr lang="en-US"/>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40</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2231001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9001" y="5002688"/>
            <a:ext cx="5984267" cy="246221"/>
          </a:xfrm>
        </p:spPr>
        <p:txBody>
          <a:bodyPr/>
          <a:lstStyle/>
          <a:p>
            <a:endParaRPr lang="en-US"/>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41</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2049437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9001" y="5002688"/>
            <a:ext cx="5984267" cy="246221"/>
          </a:xfrm>
        </p:spPr>
        <p:txBody>
          <a:bodyPr/>
          <a:lstStyle/>
          <a:p>
            <a:endParaRPr lang="en-US"/>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42</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259007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defTabSz="928705">
              <a:defRPr/>
            </a:pPr>
            <a:r>
              <a:rPr lang="en-US" dirty="0"/>
              <a:t>75</a:t>
            </a:r>
            <a:r>
              <a:rPr lang="en-US" baseline="0" dirty="0"/>
              <a:t> minutes is not enough time to turn you into Warren.</a:t>
            </a:r>
          </a:p>
          <a:p>
            <a:pPr defTabSz="928705">
              <a:defRPr/>
            </a:pPr>
            <a:r>
              <a:rPr lang="en-US" baseline="0" dirty="0"/>
              <a:t>Also, many of you have significantly more institution investing experience than me working at banks, hedge funds, etc.  You won’t here me talking about Sharpe ratios or derivatives.</a:t>
            </a:r>
          </a:p>
          <a:p>
            <a:pPr defTabSz="928705">
              <a:defRPr/>
            </a:pPr>
            <a:r>
              <a:rPr lang="en-US" baseline="0" dirty="0"/>
              <a:t>This is more about giving you a framework and tools for how to think about personal investing.  </a:t>
            </a:r>
            <a:endParaRPr lang="en-US" dirty="0"/>
          </a:p>
        </p:txBody>
      </p:sp>
      <p:sp>
        <p:nvSpPr>
          <p:cNvPr id="59396" name="Slide Number Placeholder 3"/>
          <p:cNvSpPr>
            <a:spLocks noGrp="1"/>
          </p:cNvSpPr>
          <p:nvPr>
            <p:ph type="sldNum" sz="quarter" idx="5"/>
          </p:nvPr>
        </p:nvSpPr>
        <p:spPr>
          <a:noFill/>
        </p:spPr>
        <p:txBody>
          <a:bodyPr/>
          <a:lstStyle/>
          <a:p>
            <a:fld id="{821D0EAC-CA3A-433F-AF73-FE4651917946}" type="slidenum">
              <a:rPr lang="en-US" smtClean="0"/>
              <a:pPr/>
              <a:t>43</a:t>
            </a:fld>
            <a:endParaRPr lang="en-US"/>
          </a:p>
        </p:txBody>
      </p:sp>
      <p:sp>
        <p:nvSpPr>
          <p:cNvPr id="59397" name="Footer Placeholder 4"/>
          <p:cNvSpPr>
            <a:spLocks noGrp="1"/>
          </p:cNvSpPr>
          <p:nvPr>
            <p:ph type="ftr" sz="quarter" idx="4"/>
          </p:nvPr>
        </p:nvSpPr>
        <p:spPr>
          <a:noFill/>
        </p:spPr>
        <p:txBody>
          <a:bodyPr/>
          <a:lstStyle/>
          <a:p>
            <a:r>
              <a:rPr lang="cs-CZ"/>
              <a:t>TOR-OTH016-20100702-Exhibit</a:t>
            </a:r>
          </a:p>
        </p:txBody>
      </p:sp>
    </p:spTree>
    <p:extLst>
      <p:ext uri="{BB962C8B-B14F-4D97-AF65-F5344CB8AC3E}">
        <p14:creationId xmlns:p14="http://schemas.microsoft.com/office/powerpoint/2010/main" val="2864246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2667" y="5159662"/>
            <a:ext cx="6233161" cy="253947"/>
          </a:xfrm>
        </p:spPr>
        <p:txBody>
          <a:bodyPr/>
          <a:lstStyle/>
          <a:p>
            <a:endParaRPr lang="en-US"/>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45</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31328402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9002" y="5002689"/>
            <a:ext cx="5984267" cy="246557"/>
          </a:xfrm>
        </p:spPr>
        <p:txBody>
          <a:bodyPr/>
          <a:lstStyle/>
          <a:p>
            <a:endParaRPr lang="en-US"/>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46</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3922428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a:xfrm>
            <a:off x="592667" y="5159664"/>
            <a:ext cx="6233161" cy="254293"/>
          </a:xfrm>
        </p:spPr>
        <p:txBody>
          <a:bodyPr/>
          <a:lstStyle/>
          <a:p>
            <a:endParaRPr lang="en-GB" dirty="0"/>
          </a:p>
        </p:txBody>
      </p:sp>
      <p:sp>
        <p:nvSpPr>
          <p:cNvPr id="4" name="Slide Number Placeholder 3"/>
          <p:cNvSpPr>
            <a:spLocks noGrp="1"/>
          </p:cNvSpPr>
          <p:nvPr>
            <p:ph type="sldNum" sz="quarter" idx="10"/>
          </p:nvPr>
        </p:nvSpPr>
        <p:spPr/>
        <p:txBody>
          <a:bodyPr/>
          <a:lstStyle/>
          <a:p>
            <a:fld id="{EA65FC9F-AE68-42CB-A10F-2C9233527A20}" type="slidenum">
              <a:rPr lang="en-GB" smtClean="0"/>
              <a:t>5</a:t>
            </a:fld>
            <a:endParaRPr lang="en-GB" dirty="0"/>
          </a:p>
        </p:txBody>
      </p:sp>
    </p:spTree>
    <p:extLst>
      <p:ext uri="{BB962C8B-B14F-4D97-AF65-F5344CB8AC3E}">
        <p14:creationId xmlns:p14="http://schemas.microsoft.com/office/powerpoint/2010/main" val="3222615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9001" y="5002688"/>
            <a:ext cx="5984267" cy="246221"/>
          </a:xfrm>
        </p:spPr>
        <p:txBody>
          <a:bodyPr/>
          <a:lstStyle/>
          <a:p>
            <a:endParaRPr lang="en-US"/>
          </a:p>
        </p:txBody>
      </p:sp>
      <p:sp>
        <p:nvSpPr>
          <p:cNvPr id="4" name="Slide Number Placeholder 3"/>
          <p:cNvSpPr>
            <a:spLocks noGrp="1"/>
          </p:cNvSpPr>
          <p:nvPr>
            <p:ph type="sldNum" sz="quarter" idx="10"/>
          </p:nvPr>
        </p:nvSpPr>
        <p:spPr/>
        <p:txBody>
          <a:bodyPr/>
          <a:lstStyle/>
          <a:p>
            <a:pPr>
              <a:defRPr/>
            </a:pPr>
            <a:fld id="{770ABC07-BC41-4D50-B311-D85214C2E4EF}" type="slidenum">
              <a:rPr lang="en-US" smtClean="0"/>
              <a:pPr>
                <a:defRPr/>
              </a:pPr>
              <a:t>48</a:t>
            </a:fld>
            <a:endParaRPr lang="en-US"/>
          </a:p>
        </p:txBody>
      </p:sp>
      <p:sp>
        <p:nvSpPr>
          <p:cNvPr id="5" name="Footer Placeholder 4"/>
          <p:cNvSpPr>
            <a:spLocks noGrp="1"/>
          </p:cNvSpPr>
          <p:nvPr>
            <p:ph type="ftr" sz="quarter" idx="11"/>
          </p:nvPr>
        </p:nvSpPr>
        <p:spPr/>
        <p:txBody>
          <a:bodyPr/>
          <a:lstStyle/>
          <a:p>
            <a:pPr>
              <a:defRPr/>
            </a:pPr>
            <a:r>
              <a:rPr lang="cs-CZ"/>
              <a:t>TOR-OTH016-20100702-Exhibit</a:t>
            </a:r>
          </a:p>
        </p:txBody>
      </p:sp>
    </p:spTree>
    <p:extLst>
      <p:ext uri="{BB962C8B-B14F-4D97-AF65-F5344CB8AC3E}">
        <p14:creationId xmlns:p14="http://schemas.microsoft.com/office/powerpoint/2010/main" val="3862735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defTabSz="896693">
              <a:defRPr/>
            </a:pPr>
            <a:r>
              <a:rPr lang="en-US" dirty="0"/>
              <a:t>75</a:t>
            </a:r>
            <a:r>
              <a:rPr lang="en-US" baseline="0" dirty="0"/>
              <a:t> minutes is not enough time to turn you into Warren.</a:t>
            </a:r>
          </a:p>
          <a:p>
            <a:pPr defTabSz="896693">
              <a:defRPr/>
            </a:pPr>
            <a:r>
              <a:rPr lang="en-US" baseline="0" dirty="0"/>
              <a:t>Also, many of you have significantly more institution investing experience than me working at banks, hedge funds, etc.  You won’t here me talking about Sharpe ratios or derivatives.</a:t>
            </a:r>
          </a:p>
          <a:p>
            <a:pPr defTabSz="896693">
              <a:defRPr/>
            </a:pPr>
            <a:r>
              <a:rPr lang="en-US" baseline="0" dirty="0"/>
              <a:t>This is more about giving you a framework and tools for how to think about personal investing.  </a:t>
            </a:r>
            <a:endParaRPr lang="en-US" dirty="0"/>
          </a:p>
        </p:txBody>
      </p:sp>
      <p:sp>
        <p:nvSpPr>
          <p:cNvPr id="59396" name="Slide Number Placeholder 3"/>
          <p:cNvSpPr>
            <a:spLocks noGrp="1"/>
          </p:cNvSpPr>
          <p:nvPr>
            <p:ph type="sldNum" sz="quarter" idx="5"/>
          </p:nvPr>
        </p:nvSpPr>
        <p:spPr>
          <a:noFill/>
        </p:spPr>
        <p:txBody>
          <a:bodyPr/>
          <a:lstStyle/>
          <a:p>
            <a:fld id="{821D0EAC-CA3A-433F-AF73-FE4651917946}" type="slidenum">
              <a:rPr lang="en-US" smtClean="0"/>
              <a:pPr/>
              <a:t>49</a:t>
            </a:fld>
            <a:endParaRPr lang="en-US"/>
          </a:p>
        </p:txBody>
      </p:sp>
      <p:sp>
        <p:nvSpPr>
          <p:cNvPr id="59397" name="Footer Placeholder 4"/>
          <p:cNvSpPr>
            <a:spLocks noGrp="1"/>
          </p:cNvSpPr>
          <p:nvPr>
            <p:ph type="ftr" sz="quarter" idx="4"/>
          </p:nvPr>
        </p:nvSpPr>
        <p:spPr>
          <a:noFill/>
        </p:spPr>
        <p:txBody>
          <a:bodyPr/>
          <a:lstStyle/>
          <a:p>
            <a:r>
              <a:rPr lang="cs-CZ"/>
              <a:t>TOR-OTH016-20100702-Exhibit</a:t>
            </a:r>
          </a:p>
        </p:txBody>
      </p:sp>
    </p:spTree>
    <p:extLst>
      <p:ext uri="{BB962C8B-B14F-4D97-AF65-F5344CB8AC3E}">
        <p14:creationId xmlns:p14="http://schemas.microsoft.com/office/powerpoint/2010/main" val="40697579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defTabSz="896693">
              <a:defRPr/>
            </a:pPr>
            <a:r>
              <a:rPr lang="en-US" dirty="0"/>
              <a:t>75</a:t>
            </a:r>
            <a:r>
              <a:rPr lang="en-US" baseline="0" dirty="0"/>
              <a:t> minutes is not enough time to turn you into Warren.</a:t>
            </a:r>
          </a:p>
          <a:p>
            <a:pPr defTabSz="896693">
              <a:defRPr/>
            </a:pPr>
            <a:r>
              <a:rPr lang="en-US" baseline="0" dirty="0"/>
              <a:t>Also, many of you have significantly more institution investing experience than me working at banks, hedge funds, etc.  You won’t here me talking about Sharpe ratios or derivatives.</a:t>
            </a:r>
          </a:p>
          <a:p>
            <a:pPr defTabSz="896693">
              <a:defRPr/>
            </a:pPr>
            <a:r>
              <a:rPr lang="en-US" baseline="0" dirty="0"/>
              <a:t>This is more about giving you a framework and tools for how to think about personal investing.  </a:t>
            </a:r>
            <a:endParaRPr lang="en-US" dirty="0"/>
          </a:p>
        </p:txBody>
      </p:sp>
      <p:sp>
        <p:nvSpPr>
          <p:cNvPr id="59396" name="Slide Number Placeholder 3"/>
          <p:cNvSpPr>
            <a:spLocks noGrp="1"/>
          </p:cNvSpPr>
          <p:nvPr>
            <p:ph type="sldNum" sz="quarter" idx="5"/>
          </p:nvPr>
        </p:nvSpPr>
        <p:spPr>
          <a:noFill/>
        </p:spPr>
        <p:txBody>
          <a:bodyPr/>
          <a:lstStyle/>
          <a:p>
            <a:fld id="{821D0EAC-CA3A-433F-AF73-FE4651917946}" type="slidenum">
              <a:rPr lang="en-US" smtClean="0"/>
              <a:pPr/>
              <a:t>50</a:t>
            </a:fld>
            <a:endParaRPr lang="en-US"/>
          </a:p>
        </p:txBody>
      </p:sp>
      <p:sp>
        <p:nvSpPr>
          <p:cNvPr id="59397" name="Footer Placeholder 4"/>
          <p:cNvSpPr>
            <a:spLocks noGrp="1"/>
          </p:cNvSpPr>
          <p:nvPr>
            <p:ph type="ftr" sz="quarter" idx="4"/>
          </p:nvPr>
        </p:nvSpPr>
        <p:spPr>
          <a:noFill/>
        </p:spPr>
        <p:txBody>
          <a:bodyPr/>
          <a:lstStyle/>
          <a:p>
            <a:r>
              <a:rPr lang="cs-CZ"/>
              <a:t>TOR-OTH016-20100702-Exhibit</a:t>
            </a:r>
          </a:p>
        </p:txBody>
      </p:sp>
    </p:spTree>
    <p:extLst>
      <p:ext uri="{BB962C8B-B14F-4D97-AF65-F5344CB8AC3E}">
        <p14:creationId xmlns:p14="http://schemas.microsoft.com/office/powerpoint/2010/main" val="23671791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work for the below slide?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5A12331-179D-446A-A538-8351B294ED37}" type="slidenum">
              <a:rPr kumimoji="0" lang="en-US" sz="1200" b="0" i="0" u="none" strike="noStrike" kern="1200" cap="none" spc="0" normalizeH="0" baseline="0" noProof="0" smtClean="0">
                <a:ln>
                  <a:noFill/>
                </a:ln>
                <a:solidFill>
                  <a:prstClr val="black"/>
                </a:solidFill>
                <a:effectLst/>
                <a:uLnTx/>
                <a:uFillTx/>
                <a:latin typeface="Klinic Slab Bold" pitchFamily="50"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Klinic Slab Bold" pitchFamily="50" charset="0"/>
              <a:ea typeface="+mn-ea"/>
              <a:cs typeface="+mn-cs"/>
            </a:endParaRPr>
          </a:p>
        </p:txBody>
      </p:sp>
    </p:spTree>
    <p:extLst>
      <p:ext uri="{BB962C8B-B14F-4D97-AF65-F5344CB8AC3E}">
        <p14:creationId xmlns:p14="http://schemas.microsoft.com/office/powerpoint/2010/main" val="1085746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have two more </a:t>
            </a:r>
            <a:r>
              <a:rPr lang="en-US" err="1"/>
              <a:t>Wintersession</a:t>
            </a:r>
            <a:r>
              <a:rPr lang="en-US" baseline="0"/>
              <a:t> workshops on Thursday: one on Investing 101, and an interactive Investing Q&amp;A</a:t>
            </a:r>
            <a:endParaRPr lang="en-US"/>
          </a:p>
          <a:p>
            <a:endParaRPr lang="en-US"/>
          </a:p>
        </p:txBody>
      </p:sp>
      <p:sp>
        <p:nvSpPr>
          <p:cNvPr id="4" name="Slide Number Placeholder 3"/>
          <p:cNvSpPr>
            <a:spLocks noGrp="1"/>
          </p:cNvSpPr>
          <p:nvPr>
            <p:ph type="sldNum" sz="quarter" idx="10"/>
          </p:nvPr>
        </p:nvSpPr>
        <p:spPr/>
        <p:txBody>
          <a:bodyPr/>
          <a:lstStyle/>
          <a:p>
            <a:fld id="{4DB89DD0-1E8D-4B61-ADE9-B87318B81BF8}" type="slidenum">
              <a:rPr lang="en-US" smtClean="0"/>
              <a:t>54</a:t>
            </a:fld>
            <a:endParaRPr lang="en-US"/>
          </a:p>
        </p:txBody>
      </p:sp>
    </p:spTree>
    <p:extLst>
      <p:ext uri="{BB962C8B-B14F-4D97-AF65-F5344CB8AC3E}">
        <p14:creationId xmlns:p14="http://schemas.microsoft.com/office/powerpoint/2010/main" val="3132770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2668" y="5159665"/>
            <a:ext cx="6233161" cy="8617744"/>
          </a:xfrm>
        </p:spPr>
        <p:txBody>
          <a:bodyPr/>
          <a:lstStyle/>
          <a:p>
            <a:r>
              <a:rPr lang="en-US" dirty="0"/>
              <a:t>Who am I or. . . . Why should you listen to me</a:t>
            </a:r>
          </a:p>
          <a:p>
            <a:r>
              <a:rPr lang="en-US" dirty="0"/>
              <a:t>PASSIONATE</a:t>
            </a:r>
          </a:p>
          <a:p>
            <a:r>
              <a:rPr lang="en-US" dirty="0"/>
              <a:t>Backstory – moved to US when I was 3, my dad was a grad student, didn’t grow up with a ton of money</a:t>
            </a:r>
          </a:p>
          <a:p>
            <a:r>
              <a:rPr lang="en-US" dirty="0"/>
              <a:t>Undergrad at Cornell </a:t>
            </a:r>
            <a:r>
              <a:rPr lang="en-US" dirty="0">
                <a:sym typeface="Wingdings" panose="05000000000000000000" pitchFamily="2" charset="2"/>
              </a:rPr>
              <a:t> took a class</a:t>
            </a:r>
          </a:p>
          <a:p>
            <a:r>
              <a:rPr lang="en-US" dirty="0">
                <a:sym typeface="Wingdings" panose="05000000000000000000" pitchFamily="2" charset="2"/>
              </a:rPr>
              <a:t>Noticed that my friends came to me with questions</a:t>
            </a:r>
          </a:p>
          <a:p>
            <a:r>
              <a:rPr lang="en-US" dirty="0">
                <a:sym typeface="Wingdings" panose="05000000000000000000" pitchFamily="2" charset="2"/>
              </a:rPr>
              <a:t>And that I had an understanding of what I should be doing with my </a:t>
            </a:r>
            <a:r>
              <a:rPr lang="en-US" dirty="0" err="1">
                <a:sym typeface="Wingdings" panose="05000000000000000000" pitchFamily="2" charset="2"/>
              </a:rPr>
              <a:t>mone</a:t>
            </a:r>
            <a:endParaRPr lang="en-US" dirty="0">
              <a:sym typeface="Wingdings" panose="05000000000000000000" pitchFamily="2" charset="2"/>
            </a:endParaRPr>
          </a:p>
          <a:p>
            <a:r>
              <a:rPr lang="en-US" dirty="0">
                <a:sym typeface="Wingdings" panose="05000000000000000000" pitchFamily="2" charset="2"/>
              </a:rPr>
              <a:t>HBS</a:t>
            </a:r>
          </a:p>
          <a:p>
            <a:r>
              <a:rPr lang="en-US" dirty="0">
                <a:sym typeface="Wingdings" panose="05000000000000000000" pitchFamily="2" charset="2"/>
              </a:rPr>
              <a:t>Research HLS  Howell Jackson (Consumer Finance)</a:t>
            </a:r>
          </a:p>
          <a:p>
            <a:r>
              <a:rPr lang="en-US" dirty="0">
                <a:sym typeface="Wingdings" panose="05000000000000000000" pitchFamily="2" charset="2"/>
              </a:rPr>
              <a:t>Helped found a program at Harvard College to teach students fundamentals (this was in 2012 and I have been going back ever since)</a:t>
            </a:r>
          </a:p>
          <a:p>
            <a:r>
              <a:rPr lang="en-US" dirty="0">
                <a:sym typeface="Wingdings" panose="05000000000000000000" pitchFamily="2" charset="2"/>
              </a:rPr>
              <a:t>Have done a lot more work with universities (both undergrad and grad) as well as new employees at places like </a:t>
            </a:r>
            <a:r>
              <a:rPr lang="en-US" dirty="0" err="1">
                <a:sym typeface="Wingdings" panose="05000000000000000000" pitchFamily="2" charset="2"/>
              </a:rPr>
              <a:t>DoorDash</a:t>
            </a:r>
            <a:r>
              <a:rPr lang="en-US" dirty="0">
                <a:sym typeface="Wingdings" panose="05000000000000000000" pitchFamily="2" charset="2"/>
              </a:rPr>
              <a:t> and Mt Sinai</a:t>
            </a:r>
          </a:p>
          <a:p>
            <a:endParaRPr lang="en-US" dirty="0">
              <a:sym typeface="Wingdings" panose="05000000000000000000" pitchFamily="2" charset="2"/>
            </a:endParaRPr>
          </a:p>
          <a:p>
            <a:r>
              <a:rPr lang="en-US" dirty="0">
                <a:sym typeface="Wingdings" panose="05000000000000000000" pitchFamily="2" charset="2"/>
              </a:rPr>
              <a:t>Know a lot</a:t>
            </a:r>
          </a:p>
          <a:p>
            <a:r>
              <a:rPr lang="en-US" dirty="0">
                <a:sym typeface="Wingdings" panose="05000000000000000000" pitchFamily="2" charset="2"/>
              </a:rPr>
              <a:t>MOST IMPORTANTLY – I am unaffiliated –pays me to come her, but I don’t get any other money from products or services that I recommend to you.  I don’t want to do your taxes, refinance your student loan or oversee your investments.  I’m not here to sell you anything.  That’s really important, because when it comes to money, there are many people out there who may not have your best interest at heart and may give you conflicted advice.  This is especially true for soon to be high powered lawyers like yourselves, because you’ve worked really hard and your earning power and potential is impressive.  </a:t>
            </a:r>
          </a:p>
          <a:p>
            <a:endParaRPr lang="en-US" dirty="0">
              <a:sym typeface="Wingdings" panose="05000000000000000000" pitchFamily="2" charset="2"/>
            </a:endParaRPr>
          </a:p>
          <a:p>
            <a:r>
              <a:rPr lang="en-US" dirty="0">
                <a:sym typeface="Wingdings" panose="05000000000000000000" pitchFamily="2" charset="2"/>
              </a:rPr>
              <a:t>It is really important to </a:t>
            </a:r>
            <a:r>
              <a:rPr lang="en-US" dirty="0" err="1">
                <a:sym typeface="Wingdings" panose="05000000000000000000" pitchFamily="2" charset="2"/>
              </a:rPr>
              <a:t>undertand</a:t>
            </a:r>
            <a:r>
              <a:rPr lang="en-US" dirty="0">
                <a:sym typeface="Wingdings" panose="05000000000000000000" pitchFamily="2" charset="2"/>
              </a:rPr>
              <a:t> the people giving you advice, what are their interests, do they have any conflicts.  At HBS, I learned how to evaluate start-ups and new companies.  And the first question is always “how do they make money”?  It’s a question </a:t>
            </a:r>
            <a:r>
              <a:rPr lang="en-US" dirty="0" err="1">
                <a:sym typeface="Wingdings" panose="05000000000000000000" pitchFamily="2" charset="2"/>
              </a:rPr>
              <a:t>youshould</a:t>
            </a:r>
            <a:r>
              <a:rPr lang="en-US" dirty="0">
                <a:sym typeface="Wingdings" panose="05000000000000000000" pitchFamily="2" charset="2"/>
              </a:rPr>
              <a:t> ask about anyone you are hiring or anyone giving you advice</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770ABC07-BC41-4D50-B311-D85214C2E4EF}" type="slidenum">
              <a:rPr lang="en-US" smtClean="0"/>
              <a:pPr>
                <a:defRPr/>
              </a:pPr>
              <a:t>6</a:t>
            </a:fld>
            <a:endParaRPr lang="en-US"/>
          </a:p>
        </p:txBody>
      </p:sp>
      <p:sp>
        <p:nvSpPr>
          <p:cNvPr id="5" name="Footer Placeholder 4"/>
          <p:cNvSpPr>
            <a:spLocks noGrp="1"/>
          </p:cNvSpPr>
          <p:nvPr>
            <p:ph type="ftr" sz="quarter" idx="4"/>
          </p:nvPr>
        </p:nvSpPr>
        <p:spPr/>
        <p:txBody>
          <a:bodyPr/>
          <a:lstStyle/>
          <a:p>
            <a:pPr>
              <a:defRPr/>
            </a:pPr>
            <a:r>
              <a:rPr lang="cs-CZ"/>
              <a:t>TOR-OTH016-20100702-Exhibit</a:t>
            </a:r>
          </a:p>
        </p:txBody>
      </p:sp>
    </p:spTree>
    <p:extLst>
      <p:ext uri="{BB962C8B-B14F-4D97-AF65-F5344CB8AC3E}">
        <p14:creationId xmlns:p14="http://schemas.microsoft.com/office/powerpoint/2010/main" val="200768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28583">
              <a:defRPr/>
            </a:pPr>
            <a:endParaRPr lang="en-US" dirty="0"/>
          </a:p>
        </p:txBody>
      </p:sp>
      <p:sp>
        <p:nvSpPr>
          <p:cNvPr id="59396" name="Slide Number Placeholder 3"/>
          <p:cNvSpPr>
            <a:spLocks noGrp="1"/>
          </p:cNvSpPr>
          <p:nvPr>
            <p:ph type="sldNum" sz="quarter" idx="5"/>
          </p:nvPr>
        </p:nvSpPr>
        <p:spPr>
          <a:noFill/>
        </p:spPr>
        <p:txBody>
          <a:bodyPr/>
          <a:lstStyle/>
          <a:p>
            <a:fld id="{821D0EAC-CA3A-433F-AF73-FE4651917946}" type="slidenum">
              <a:rPr lang="en-US" smtClean="0"/>
              <a:pPr/>
              <a:t>7</a:t>
            </a:fld>
            <a:endParaRPr lang="en-US"/>
          </a:p>
        </p:txBody>
      </p:sp>
      <p:sp>
        <p:nvSpPr>
          <p:cNvPr id="59397" name="Footer Placeholder 4"/>
          <p:cNvSpPr>
            <a:spLocks noGrp="1"/>
          </p:cNvSpPr>
          <p:nvPr>
            <p:ph type="ftr" sz="quarter" idx="4"/>
          </p:nvPr>
        </p:nvSpPr>
        <p:spPr>
          <a:noFill/>
        </p:spPr>
        <p:txBody>
          <a:bodyPr/>
          <a:lstStyle/>
          <a:p>
            <a:r>
              <a:rPr lang="cs-CZ"/>
              <a:t>TOR-OTH016-20100702-Exhibit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defTabSz="928705">
              <a:defRPr/>
            </a:pPr>
            <a:r>
              <a:rPr lang="en-US" dirty="0"/>
              <a:t>75</a:t>
            </a:r>
            <a:r>
              <a:rPr lang="en-US" baseline="0" dirty="0"/>
              <a:t> minutes is not enough time to turn you into Warren.</a:t>
            </a:r>
          </a:p>
          <a:p>
            <a:pPr defTabSz="928705">
              <a:defRPr/>
            </a:pPr>
            <a:r>
              <a:rPr lang="en-US" baseline="0" dirty="0"/>
              <a:t>Also, many of you have significantly more institution investing experience than me working at banks, hedge funds, etc.  You won’t here me talking about Sharpe ratios or derivatives.</a:t>
            </a:r>
          </a:p>
          <a:p>
            <a:pPr defTabSz="928705">
              <a:defRPr/>
            </a:pPr>
            <a:r>
              <a:rPr lang="en-US" baseline="0" dirty="0"/>
              <a:t>This is more about giving you a framework and tools for how to think about personal investing.  </a:t>
            </a:r>
            <a:endParaRPr lang="en-US" dirty="0"/>
          </a:p>
        </p:txBody>
      </p:sp>
      <p:sp>
        <p:nvSpPr>
          <p:cNvPr id="59396" name="Slide Number Placeholder 3"/>
          <p:cNvSpPr>
            <a:spLocks noGrp="1"/>
          </p:cNvSpPr>
          <p:nvPr>
            <p:ph type="sldNum" sz="quarter" idx="5"/>
          </p:nvPr>
        </p:nvSpPr>
        <p:spPr>
          <a:noFill/>
        </p:spPr>
        <p:txBody>
          <a:bodyPr/>
          <a:lstStyle/>
          <a:p>
            <a:fld id="{821D0EAC-CA3A-433F-AF73-FE4651917946}" type="slidenum">
              <a:rPr lang="en-US" smtClean="0"/>
              <a:pPr/>
              <a:t>11</a:t>
            </a:fld>
            <a:endParaRPr lang="en-US"/>
          </a:p>
        </p:txBody>
      </p:sp>
      <p:sp>
        <p:nvSpPr>
          <p:cNvPr id="59397" name="Footer Placeholder 4"/>
          <p:cNvSpPr>
            <a:spLocks noGrp="1"/>
          </p:cNvSpPr>
          <p:nvPr>
            <p:ph type="ftr" sz="quarter" idx="4"/>
          </p:nvPr>
        </p:nvSpPr>
        <p:spPr>
          <a:noFill/>
        </p:spPr>
        <p:txBody>
          <a:bodyPr/>
          <a:lstStyle/>
          <a:p>
            <a:r>
              <a:rPr lang="cs-CZ"/>
              <a:t>TOR-OTH016-20100702-Exhibit</a:t>
            </a:r>
          </a:p>
        </p:txBody>
      </p:sp>
    </p:spTree>
    <p:extLst>
      <p:ext uri="{BB962C8B-B14F-4D97-AF65-F5344CB8AC3E}">
        <p14:creationId xmlns:p14="http://schemas.microsoft.com/office/powerpoint/2010/main" val="3052868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defTabSz="896693">
              <a:defRPr/>
            </a:pPr>
            <a:r>
              <a:rPr lang="en-US" dirty="0"/>
              <a:t>75</a:t>
            </a:r>
            <a:r>
              <a:rPr lang="en-US" baseline="0" dirty="0"/>
              <a:t> minutes is not enough time to turn you into Warren.</a:t>
            </a:r>
          </a:p>
          <a:p>
            <a:pPr defTabSz="896693">
              <a:defRPr/>
            </a:pPr>
            <a:r>
              <a:rPr lang="en-US" baseline="0" dirty="0"/>
              <a:t>Also, many of you have significantly more institution investing experience than me working at banks, hedge funds, etc.  You won’t here me talking about Sharpe ratios or derivatives.</a:t>
            </a:r>
          </a:p>
          <a:p>
            <a:pPr defTabSz="896693">
              <a:defRPr/>
            </a:pPr>
            <a:r>
              <a:rPr lang="en-US" baseline="0" dirty="0"/>
              <a:t>This is more about giving you a framework and tools for how to think about personal investing.  </a:t>
            </a:r>
            <a:endParaRPr lang="en-US" dirty="0"/>
          </a:p>
        </p:txBody>
      </p:sp>
      <p:sp>
        <p:nvSpPr>
          <p:cNvPr id="59396" name="Slide Number Placeholder 3"/>
          <p:cNvSpPr>
            <a:spLocks noGrp="1"/>
          </p:cNvSpPr>
          <p:nvPr>
            <p:ph type="sldNum" sz="quarter" idx="5"/>
          </p:nvPr>
        </p:nvSpPr>
        <p:spPr>
          <a:noFill/>
        </p:spPr>
        <p:txBody>
          <a:bodyPr/>
          <a:lstStyle/>
          <a:p>
            <a:fld id="{821D0EAC-CA3A-433F-AF73-FE4651917946}" type="slidenum">
              <a:rPr lang="en-US" smtClean="0"/>
              <a:pPr/>
              <a:t>12</a:t>
            </a:fld>
            <a:endParaRPr lang="en-US"/>
          </a:p>
        </p:txBody>
      </p:sp>
      <p:sp>
        <p:nvSpPr>
          <p:cNvPr id="59397" name="Footer Placeholder 4"/>
          <p:cNvSpPr>
            <a:spLocks noGrp="1"/>
          </p:cNvSpPr>
          <p:nvPr>
            <p:ph type="ftr" sz="quarter" idx="4"/>
          </p:nvPr>
        </p:nvSpPr>
        <p:spPr>
          <a:noFill/>
        </p:spPr>
        <p:txBody>
          <a:bodyPr/>
          <a:lstStyle/>
          <a:p>
            <a:r>
              <a:rPr lang="cs-CZ"/>
              <a:t>TOR-OTH016-20100702-Exhibit</a:t>
            </a:r>
          </a:p>
        </p:txBody>
      </p:sp>
    </p:spTree>
    <p:extLst>
      <p:ext uri="{BB962C8B-B14F-4D97-AF65-F5344CB8AC3E}">
        <p14:creationId xmlns:p14="http://schemas.microsoft.com/office/powerpoint/2010/main" val="679926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defTabSz="896693">
              <a:defRPr/>
            </a:pPr>
            <a:r>
              <a:rPr lang="en-US" dirty="0"/>
              <a:t>75</a:t>
            </a:r>
            <a:r>
              <a:rPr lang="en-US" baseline="0" dirty="0"/>
              <a:t> minutes is not enough time to turn you into Warren.</a:t>
            </a:r>
          </a:p>
          <a:p>
            <a:pPr defTabSz="896693">
              <a:defRPr/>
            </a:pPr>
            <a:r>
              <a:rPr lang="en-US" baseline="0" dirty="0"/>
              <a:t>Also, many of you have significantly more institution investing experience than me working at banks, hedge funds, etc.  You won’t here me talking about Sharpe ratios or derivatives.</a:t>
            </a:r>
          </a:p>
          <a:p>
            <a:pPr defTabSz="896693">
              <a:defRPr/>
            </a:pPr>
            <a:r>
              <a:rPr lang="en-US" baseline="0" dirty="0"/>
              <a:t>This is more about giving you a framework and tools for how to think about personal investing.  </a:t>
            </a:r>
            <a:endParaRPr lang="en-US" dirty="0"/>
          </a:p>
        </p:txBody>
      </p:sp>
      <p:sp>
        <p:nvSpPr>
          <p:cNvPr id="59396" name="Slide Number Placeholder 3"/>
          <p:cNvSpPr>
            <a:spLocks noGrp="1"/>
          </p:cNvSpPr>
          <p:nvPr>
            <p:ph type="sldNum" sz="quarter" idx="5"/>
          </p:nvPr>
        </p:nvSpPr>
        <p:spPr>
          <a:noFill/>
        </p:spPr>
        <p:txBody>
          <a:bodyPr/>
          <a:lstStyle/>
          <a:p>
            <a:fld id="{821D0EAC-CA3A-433F-AF73-FE4651917946}" type="slidenum">
              <a:rPr lang="en-US" smtClean="0"/>
              <a:pPr/>
              <a:t>13</a:t>
            </a:fld>
            <a:endParaRPr lang="en-US"/>
          </a:p>
        </p:txBody>
      </p:sp>
      <p:sp>
        <p:nvSpPr>
          <p:cNvPr id="59397" name="Footer Placeholder 4"/>
          <p:cNvSpPr>
            <a:spLocks noGrp="1"/>
          </p:cNvSpPr>
          <p:nvPr>
            <p:ph type="ftr" sz="quarter" idx="4"/>
          </p:nvPr>
        </p:nvSpPr>
        <p:spPr>
          <a:noFill/>
        </p:spPr>
        <p:txBody>
          <a:bodyPr/>
          <a:lstStyle/>
          <a:p>
            <a:r>
              <a:rPr lang="cs-CZ"/>
              <a:t>TOR-OTH016-20100702-Exhibit</a:t>
            </a:r>
          </a:p>
        </p:txBody>
      </p:sp>
    </p:spTree>
    <p:extLst>
      <p:ext uri="{BB962C8B-B14F-4D97-AF65-F5344CB8AC3E}">
        <p14:creationId xmlns:p14="http://schemas.microsoft.com/office/powerpoint/2010/main" val="40104195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nvGrpSpPr>
        <p:grpSpPr bwMode="auto">
          <a:xfrm>
            <a:off x="0" y="0"/>
            <a:ext cx="8958263" cy="6723063"/>
            <a:chOff x="0" y="0"/>
            <a:chExt cx="5643" cy="4235"/>
          </a:xfrm>
        </p:grpSpPr>
        <p:sp>
          <p:nvSpPr>
            <p:cNvPr id="5" name="McK Document type" hidden="1"/>
            <p:cNvSpPr txBox="1">
              <a:spLocks noChangeArrowheads="1"/>
            </p:cNvSpPr>
            <p:nvPr userDrawn="1"/>
          </p:nvSpPr>
          <p:spPr bwMode="auto">
            <a:xfrm>
              <a:off x="1663" y="3106"/>
              <a:ext cx="3109" cy="136"/>
            </a:xfrm>
            <a:prstGeom prst="rect">
              <a:avLst/>
            </a:prstGeom>
            <a:noFill/>
            <a:ln w="9525">
              <a:noFill/>
              <a:miter lim="800000"/>
              <a:headEnd/>
              <a:tailEnd/>
            </a:ln>
            <a:effectLst/>
          </p:spPr>
          <p:txBody>
            <a:bodyPr lIns="0" tIns="0" rIns="0" bIns="0" anchor="b">
              <a:spAutoFit/>
            </a:bodyPr>
            <a:lstStyle/>
            <a:p>
              <a:pPr>
                <a:defRPr/>
              </a:pPr>
              <a:r>
                <a:rPr lang="en-US" sz="1400" b="0">
                  <a:latin typeface="+mn-lt"/>
                </a:rPr>
                <a:t>Document type</a:t>
              </a:r>
            </a:p>
          </p:txBody>
        </p:sp>
        <p:sp>
          <p:nvSpPr>
            <p:cNvPr id="6" name="McK Date" hidden="1"/>
            <p:cNvSpPr txBox="1">
              <a:spLocks noChangeArrowheads="1"/>
            </p:cNvSpPr>
            <p:nvPr userDrawn="1"/>
          </p:nvSpPr>
          <p:spPr bwMode="auto">
            <a:xfrm>
              <a:off x="1663" y="3275"/>
              <a:ext cx="3109" cy="136"/>
            </a:xfrm>
            <a:prstGeom prst="rect">
              <a:avLst/>
            </a:prstGeom>
            <a:noFill/>
            <a:ln w="9525">
              <a:noFill/>
              <a:miter lim="800000"/>
              <a:headEnd/>
              <a:tailEnd/>
            </a:ln>
            <a:effectLst/>
          </p:spPr>
          <p:txBody>
            <a:bodyPr lIns="0" tIns="0" rIns="0" bIns="0">
              <a:spAutoFit/>
            </a:bodyPr>
            <a:lstStyle/>
            <a:p>
              <a:pPr>
                <a:defRPr/>
              </a:pPr>
              <a:r>
                <a:rPr lang="en-US" sz="1400" b="0">
                  <a:latin typeface="+mn-lt"/>
                </a:rPr>
                <a:t>Date</a:t>
              </a:r>
            </a:p>
          </p:txBody>
        </p:sp>
        <p:sp>
          <p:nvSpPr>
            <p:cNvPr id="7" name="McK Disclaimer" hidden="1"/>
            <p:cNvSpPr>
              <a:spLocks noChangeArrowheads="1"/>
            </p:cNvSpPr>
            <p:nvPr userDrawn="1"/>
          </p:nvSpPr>
          <p:spPr bwMode="auto">
            <a:xfrm>
              <a:off x="1663" y="3714"/>
              <a:ext cx="2777" cy="154"/>
            </a:xfrm>
            <a:prstGeom prst="rect">
              <a:avLst/>
            </a:prstGeom>
            <a:noFill/>
            <a:ln w="9525">
              <a:noFill/>
              <a:miter lim="800000"/>
              <a:headEnd/>
              <a:tailEnd/>
            </a:ln>
            <a:effectLst/>
          </p:spPr>
          <p:txBody>
            <a:bodyPr lIns="0" tIns="0" rIns="0" bIns="0" anchor="b">
              <a:spAutoFit/>
            </a:bodyPr>
            <a:lstStyle/>
            <a:p>
              <a:pPr defTabSz="804863" eaLnBrk="0" hangingPunct="0">
                <a:defRPr/>
              </a:pPr>
              <a:r>
                <a:rPr lang="en-US" sz="800" b="0">
                  <a:latin typeface="+mn-lt"/>
                </a:rPr>
                <a:t>CONFIDENTIAL AND PROPRIETARY</a:t>
              </a:r>
            </a:p>
            <a:p>
              <a:pPr defTabSz="804863" eaLnBrk="0" hangingPunct="0">
                <a:defRPr/>
              </a:pPr>
              <a:r>
                <a:rPr lang="en-US" sz="800" b="0">
                  <a:latin typeface="+mn-lt"/>
                </a:rPr>
                <a:t>Any use of this material without specific permission of McKinsey &amp; Company is strictly prohibited</a:t>
              </a:r>
            </a:p>
          </p:txBody>
        </p:sp>
        <p:sp>
          <p:nvSpPr>
            <p:cNvPr id="8" name="TitleBottomPlaceholder" hidden="1"/>
            <p:cNvSpPr>
              <a:spLocks noChangeArrowheads="1"/>
            </p:cNvSpPr>
            <p:nvPr userDrawn="1"/>
          </p:nvSpPr>
          <p:spPr bwMode="auto">
            <a:xfrm>
              <a:off x="0" y="1410"/>
              <a:ext cx="1382" cy="2825"/>
            </a:xfrm>
            <a:prstGeom prst="rect">
              <a:avLst/>
            </a:prstGeom>
            <a:solidFill>
              <a:srgbClr val="0065CC"/>
            </a:solidFill>
            <a:ln w="9525">
              <a:noFill/>
              <a:miter lim="800000"/>
              <a:headEnd/>
              <a:tailEnd/>
            </a:ln>
            <a:effectLst/>
          </p:spPr>
          <p:txBody>
            <a:bodyPr wrap="none" anchor="ctr"/>
            <a:lstStyle/>
            <a:p>
              <a:pPr>
                <a:defRPr/>
              </a:pPr>
              <a:endParaRPr lang="en-US">
                <a:latin typeface="+mn-lt"/>
              </a:endParaRPr>
            </a:p>
          </p:txBody>
        </p:sp>
        <p:sp>
          <p:nvSpPr>
            <p:cNvPr id="9" name="TitleTopPlaceholder" hidden="1"/>
            <p:cNvSpPr>
              <a:spLocks noChangeArrowheads="1"/>
            </p:cNvSpPr>
            <p:nvPr userDrawn="1"/>
          </p:nvSpPr>
          <p:spPr bwMode="auto">
            <a:xfrm>
              <a:off x="0" y="0"/>
              <a:ext cx="1382" cy="1410"/>
            </a:xfrm>
            <a:prstGeom prst="rect">
              <a:avLst/>
            </a:prstGeom>
            <a:solidFill>
              <a:srgbClr val="91AFFF"/>
            </a:solidFill>
            <a:ln w="9525">
              <a:noFill/>
              <a:miter lim="800000"/>
              <a:headEnd/>
              <a:tailEnd/>
            </a:ln>
            <a:effectLst/>
          </p:spPr>
          <p:txBody>
            <a:bodyPr wrap="none" anchor="ctr"/>
            <a:lstStyle/>
            <a:p>
              <a:pPr>
                <a:defRPr/>
              </a:pPr>
              <a:endParaRPr lang="en-US">
                <a:latin typeface="+mn-lt"/>
              </a:endParaRPr>
            </a:p>
          </p:txBody>
        </p:sp>
        <p:sp>
          <p:nvSpPr>
            <p:cNvPr id="10" name="Rectangle 1189"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p:spPr>
          <p:txBody>
            <a:bodyPr wrap="none" anchor="ctr"/>
            <a:lstStyle/>
            <a:p>
              <a:pPr>
                <a:defRPr/>
              </a:pPr>
              <a:endParaRPr lang="en-US">
                <a:latin typeface="+mn-lt"/>
              </a:endParaRPr>
            </a:p>
          </p:txBody>
        </p:sp>
      </p:grpSp>
      <p:pic>
        <p:nvPicPr>
          <p:cNvPr id="12" name="TitleBottomBarBW" hidden="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73913" y="6443663"/>
            <a:ext cx="1636712" cy="192087"/>
          </a:xfrm>
          <a:prstGeom prst="rect">
            <a:avLst/>
          </a:prstGeom>
          <a:noFill/>
          <a:ln w="9525">
            <a:noFill/>
            <a:miter lim="800000"/>
            <a:headEnd/>
            <a:tailEnd/>
          </a:ln>
        </p:spPr>
      </p:pic>
      <p:sp>
        <p:nvSpPr>
          <p:cNvPr id="13314" name="Rectangle 1026"/>
          <p:cNvSpPr>
            <a:spLocks noGrp="1" noChangeArrowheads="1"/>
          </p:cNvSpPr>
          <p:nvPr>
            <p:ph type="ctrTitle"/>
          </p:nvPr>
        </p:nvSpPr>
        <p:spPr>
          <a:xfrm>
            <a:off x="2640013" y="2133600"/>
            <a:ext cx="4935537" cy="487363"/>
          </a:xfrm>
        </p:spPr>
        <p:txBody>
          <a:bodyPr/>
          <a:lstStyle>
            <a:lvl1pPr>
              <a:defRPr sz="3200" b="0"/>
            </a:lvl1pPr>
          </a:lstStyle>
          <a:p>
            <a:r>
              <a:rPr lang="en-US" dirty="0"/>
              <a:t>Click to edit Master title</a:t>
            </a:r>
          </a:p>
        </p:txBody>
      </p:sp>
      <p:sp>
        <p:nvSpPr>
          <p:cNvPr id="13315" name="Rectangle 1027"/>
          <p:cNvSpPr>
            <a:spLocks noGrp="1" noChangeArrowheads="1"/>
          </p:cNvSpPr>
          <p:nvPr>
            <p:ph type="subTitle" idx="1"/>
          </p:nvPr>
        </p:nvSpPr>
        <p:spPr>
          <a:xfrm>
            <a:off x="2640013" y="3867150"/>
            <a:ext cx="4935537" cy="215444"/>
          </a:xfrm>
        </p:spPr>
        <p:txBody>
          <a:bodyPr>
            <a:spAutoFit/>
          </a:bodyPr>
          <a:lstStyle>
            <a:lvl1pPr>
              <a:defRPr sz="1400">
                <a:latin typeface="+mn-lt"/>
              </a:defRPr>
            </a:lvl1pPr>
          </a:lstStyle>
          <a:p>
            <a:r>
              <a:rPr lang="en-US" dirty="0"/>
              <a:t>Click to edit Master subtitle style</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8427" y="6405015"/>
            <a:ext cx="1343236" cy="21223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3363" y="230188"/>
            <a:ext cx="2154237" cy="29432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19063" y="230188"/>
            <a:ext cx="6311900" cy="29432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3231336603"/>
              </p:ext>
            </p:extLst>
          </p:nvPr>
        </p:nvGraphicFramePr>
        <p:xfrm>
          <a:off x="1556" y="1557"/>
          <a:ext cx="1555" cy="1555"/>
        </p:xfrm>
        <a:graphic>
          <a:graphicData uri="http://schemas.openxmlformats.org/presentationml/2006/ole">
            <mc:AlternateContent xmlns:mc="http://schemas.openxmlformats.org/markup-compatibility/2006">
              <mc:Choice xmlns:v="urn:schemas-microsoft-com:vml" Requires="v">
                <p:oleObj spid="_x0000_s2053" name="think-cell Slide" r:id="rId4" imgW="360" imgH="360" progId="TCLayout.ActiveDocument.1">
                  <p:embed/>
                </p:oleObj>
              </mc:Choice>
              <mc:Fallback>
                <p:oleObj name="think-cell Slide" r:id="rId4" imgW="360" imgH="360" progId="TCLayout.ActiveDocument.1">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6" y="1557"/>
                        <a:ext cx="1555" cy="15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Placeholder 15"/>
          <p:cNvSpPr>
            <a:spLocks noGrp="1"/>
          </p:cNvSpPr>
          <p:nvPr>
            <p:ph type="body" sz="quarter" idx="12"/>
          </p:nvPr>
        </p:nvSpPr>
        <p:spPr bwMode="gray">
          <a:xfrm>
            <a:off x="373393" y="896197"/>
            <a:ext cx="8065294" cy="5227814"/>
          </a:xfrm>
          <a:prstGeom prst="rect">
            <a:avLst/>
          </a:prstGeom>
        </p:spPr>
        <p:txBody>
          <a:bodyPr/>
          <a:lstStyle>
            <a:lvl1pPr marL="169577" indent="-169577">
              <a:lnSpc>
                <a:spcPct val="100000"/>
              </a:lnSpc>
              <a:spcBef>
                <a:spcPts val="0"/>
              </a:spcBef>
              <a:spcAft>
                <a:spcPts val="196"/>
              </a:spcAft>
              <a:defRPr sz="1400">
                <a:latin typeface="Source Sans Pro" panose="020B0503030403020204" pitchFamily="34" charset="0"/>
              </a:defRPr>
            </a:lvl1pPr>
            <a:lvl2pPr marL="502508" indent="-170261">
              <a:lnSpc>
                <a:spcPct val="100000"/>
              </a:lnSpc>
              <a:spcBef>
                <a:spcPts val="0"/>
              </a:spcBef>
              <a:spcAft>
                <a:spcPts val="196"/>
              </a:spcAft>
              <a:buFont typeface="Arial" pitchFamily="34" charset="0"/>
              <a:buChar char="–"/>
              <a:defRPr sz="1400">
                <a:latin typeface="Source Sans Pro" panose="020B0503030403020204" pitchFamily="34" charset="0"/>
              </a:defRPr>
            </a:lvl2pPr>
            <a:lvl3pPr marL="841661" indent="-169577">
              <a:lnSpc>
                <a:spcPct val="100000"/>
              </a:lnSpc>
              <a:spcBef>
                <a:spcPts val="0"/>
              </a:spcBef>
              <a:spcAft>
                <a:spcPts val="196"/>
              </a:spcAft>
              <a:buSzPct val="100000"/>
              <a:buFont typeface="Arial" pitchFamily="34" charset="0"/>
              <a:buChar char="•"/>
              <a:defRPr sz="1400">
                <a:latin typeface="Source Sans Pro" panose="020B0503030403020204" pitchFamily="34" charset="0"/>
              </a:defRPr>
            </a:lvl3pPr>
            <a:lvl4pPr marL="1174592" indent="-170261">
              <a:lnSpc>
                <a:spcPct val="100000"/>
              </a:lnSpc>
              <a:spcBef>
                <a:spcPts val="0"/>
              </a:spcBef>
              <a:spcAft>
                <a:spcPts val="196"/>
              </a:spcAft>
              <a:buSzPct val="100000"/>
              <a:buFont typeface="Arial" pitchFamily="34" charset="0"/>
              <a:buChar char="–"/>
              <a:defRPr sz="1400">
                <a:latin typeface="Source Sans Pro" panose="020B0503030403020204" pitchFamily="34" charset="0"/>
              </a:defRPr>
            </a:lvl4pPr>
            <a:lvl5pPr marL="1513745" indent="-169577">
              <a:lnSpc>
                <a:spcPct val="100000"/>
              </a:lnSpc>
              <a:spcBef>
                <a:spcPts val="0"/>
              </a:spcBef>
              <a:spcAft>
                <a:spcPts val="196"/>
              </a:spcAft>
              <a:buSzPct val="100000"/>
              <a:buFont typeface="Arial" pitchFamily="34" charset="0"/>
              <a:buChar char="•"/>
              <a:defRPr sz="1400">
                <a:latin typeface="Source Sans Pro" panose="020B0503030403020204" pitchFamily="34" charset="0"/>
              </a:defRPr>
            </a:lvl5pPr>
            <a:lvl6pPr marL="0" indent="0">
              <a:lnSpc>
                <a:spcPct val="100000"/>
              </a:lnSpc>
              <a:spcBef>
                <a:spcPts val="0"/>
              </a:spcBef>
              <a:spcAft>
                <a:spcPts val="980"/>
              </a:spcAft>
              <a:buNone/>
              <a:defRPr>
                <a:latin typeface="+mn-lt"/>
              </a:defRPr>
            </a:lvl6pPr>
            <a:lvl7pPr>
              <a:buNone/>
              <a:defRPr/>
            </a:lvl7pPr>
            <a:lvl8pPr>
              <a:defRPr sz="1400">
                <a:latin typeface="+mn-lt"/>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
          <p:cNvSpPr>
            <a:spLocks noGrp="1"/>
          </p:cNvSpPr>
          <p:nvPr>
            <p:ph type="title"/>
          </p:nvPr>
        </p:nvSpPr>
        <p:spPr bwMode="gray">
          <a:xfrm>
            <a:off x="746786" y="59746"/>
            <a:ext cx="7691901" cy="537718"/>
          </a:xfrm>
          <a:prstGeom prst="rect">
            <a:avLst/>
          </a:prstGeom>
        </p:spPr>
        <p:txBody>
          <a:bodyPr vert="horz" lIns="89611" tIns="44806" rIns="89611" bIns="44806" rtlCol="0" anchor="ctr">
            <a:noAutofit/>
          </a:bodyPr>
          <a:lstStyle>
            <a:lvl1pPr>
              <a:defRPr sz="2400" b="1">
                <a:latin typeface="Source Sans Pro" panose="020B0503030403020204" pitchFamily="34" charset="0"/>
                <a:cs typeface="Arial" pitchFamily="34" charset="0"/>
              </a:defRPr>
            </a:lvl1pPr>
          </a:lstStyle>
          <a:p>
            <a:r>
              <a:rPr lang="en-US" dirty="0"/>
              <a:t>Click to edit Master title style</a:t>
            </a:r>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pening_0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8961438" cy="4152378"/>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4251050" y="5305481"/>
            <a:ext cx="3664887" cy="374816"/>
          </a:xfrm>
          <a:prstGeom prst="rect">
            <a:avLst/>
          </a:prstGeom>
        </p:spPr>
        <p:txBody>
          <a:bodyPr/>
          <a:lstStyle>
            <a:lvl1pPr marL="0" indent="0" algn="l">
              <a:lnSpc>
                <a:spcPct val="100000"/>
              </a:lnSpc>
              <a:buNone/>
              <a:defRPr sz="147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336034" indent="0" algn="ctr">
              <a:buNone/>
              <a:defRPr sz="1470"/>
            </a:lvl2pPr>
            <a:lvl3pPr marL="672067" indent="0" algn="ctr">
              <a:buNone/>
              <a:defRPr sz="1323"/>
            </a:lvl3pPr>
            <a:lvl4pPr marL="1008101" indent="0" algn="ctr">
              <a:buNone/>
              <a:defRPr sz="1176"/>
            </a:lvl4pPr>
            <a:lvl5pPr marL="1344134" indent="0" algn="ctr">
              <a:buNone/>
              <a:defRPr sz="1176"/>
            </a:lvl5pPr>
            <a:lvl6pPr marL="1680168" indent="0" algn="ctr">
              <a:buNone/>
              <a:defRPr sz="1176"/>
            </a:lvl6pPr>
            <a:lvl7pPr marL="2016201" indent="0" algn="ctr">
              <a:buNone/>
              <a:defRPr sz="1176"/>
            </a:lvl7pPr>
            <a:lvl8pPr marL="2352235" indent="0" algn="ctr">
              <a:buNone/>
              <a:defRPr sz="1176"/>
            </a:lvl8pPr>
            <a:lvl9pPr marL="2688269" indent="0" algn="ctr">
              <a:buNone/>
              <a:defRPr sz="1176"/>
            </a:lvl9pPr>
          </a:lstStyle>
          <a:p>
            <a:r>
              <a:rPr lang="en-US"/>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626251" y="4682295"/>
            <a:ext cx="2451560" cy="1621190"/>
          </a:xfrm>
          <a:prstGeom prst="rect">
            <a:avLst/>
          </a:prstGeom>
          <a:noFill/>
        </p:spPr>
        <p:txBody>
          <a:bodyPr/>
          <a:lstStyle/>
          <a:p>
            <a:r>
              <a:rPr lang="en-US"/>
              <a:t>Your logo here</a:t>
            </a:r>
          </a:p>
        </p:txBody>
      </p:sp>
    </p:spTree>
    <p:extLst>
      <p:ext uri="{BB962C8B-B14F-4D97-AF65-F5344CB8AC3E}">
        <p14:creationId xmlns:p14="http://schemas.microsoft.com/office/powerpoint/2010/main" val="3178985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21820" y="970881"/>
            <a:ext cx="3658899" cy="572570"/>
          </a:xfrm>
          <a:prstGeom prst="rect">
            <a:avLst/>
          </a:prstGeom>
        </p:spPr>
        <p:txBody>
          <a:bodyPr/>
          <a:lstStyle>
            <a:lvl1pPr marL="0" indent="0" algn="l">
              <a:lnSpc>
                <a:spcPct val="100000"/>
              </a:lnSpc>
              <a:buNone/>
              <a:defRPr sz="3234" b="1" i="0" spc="-110">
                <a:latin typeface="Gilroy ExtraBold" panose="00000900000000000000" pitchFamily="50" charset="0"/>
                <a:cs typeface="Gilroy ExtraBold" panose="00000900000000000000" pitchFamily="50" charset="0"/>
              </a:defRPr>
            </a:lvl1pPr>
          </a:lstStyle>
          <a:p>
            <a:pPr lvl="0"/>
            <a:r>
              <a:rPr lang="en-US"/>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821819" y="1634729"/>
            <a:ext cx="3658900" cy="1319400"/>
          </a:xfrm>
          <a:prstGeom prst="rect">
            <a:avLst/>
          </a:prstGeom>
        </p:spPr>
        <p:txBody>
          <a:bodyPr>
            <a:normAutofit/>
          </a:bodyPr>
          <a:lstStyle>
            <a:lvl1pPr marL="0" indent="0">
              <a:lnSpc>
                <a:spcPct val="150000"/>
              </a:lnSpc>
              <a:buNone/>
              <a:defRPr sz="1029"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351971" y="1128407"/>
            <a:ext cx="2695904" cy="1194929"/>
          </a:xfrm>
          <a:prstGeom prst="rect">
            <a:avLst/>
          </a:prstGeom>
        </p:spPr>
        <p:txBody>
          <a:bodyPr>
            <a:normAutofit/>
          </a:bodyPr>
          <a:lstStyle>
            <a:lvl1pPr marL="0" indent="0">
              <a:lnSpc>
                <a:spcPct val="150000"/>
              </a:lnSpc>
              <a:buNone/>
              <a:defRPr sz="1029"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351970" y="721800"/>
            <a:ext cx="2695904" cy="340222"/>
          </a:xfrm>
          <a:prstGeom prst="rect">
            <a:avLst/>
          </a:prstGeom>
        </p:spPr>
        <p:txBody>
          <a:bodyPr/>
          <a:lstStyle>
            <a:lvl1pPr marL="0" indent="0">
              <a:lnSpc>
                <a:spcPct val="100000"/>
              </a:lnSpc>
              <a:buNone/>
              <a:defRPr sz="1176"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5351971" y="3037109"/>
            <a:ext cx="2695904" cy="1194929"/>
          </a:xfrm>
          <a:prstGeom prst="rect">
            <a:avLst/>
          </a:prstGeom>
        </p:spPr>
        <p:txBody>
          <a:bodyPr>
            <a:normAutofit/>
          </a:bodyPr>
          <a:lstStyle>
            <a:lvl1pPr marL="0" indent="0">
              <a:lnSpc>
                <a:spcPct val="150000"/>
              </a:lnSpc>
              <a:buNone/>
              <a:defRPr sz="1029"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5351970" y="2630502"/>
            <a:ext cx="2695904" cy="340222"/>
          </a:xfrm>
          <a:prstGeom prst="rect">
            <a:avLst/>
          </a:prstGeom>
        </p:spPr>
        <p:txBody>
          <a:bodyPr/>
          <a:lstStyle>
            <a:lvl1pPr marL="0" indent="0">
              <a:lnSpc>
                <a:spcPct val="100000"/>
              </a:lnSpc>
              <a:buNone/>
              <a:defRPr sz="1176"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5351971" y="4945811"/>
            <a:ext cx="2695904" cy="1194929"/>
          </a:xfrm>
          <a:prstGeom prst="rect">
            <a:avLst/>
          </a:prstGeom>
        </p:spPr>
        <p:txBody>
          <a:bodyPr>
            <a:normAutofit/>
          </a:bodyPr>
          <a:lstStyle>
            <a:lvl1pPr marL="0" indent="0">
              <a:lnSpc>
                <a:spcPct val="150000"/>
              </a:lnSpc>
              <a:buNone/>
              <a:defRPr sz="1029"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5351970" y="4539204"/>
            <a:ext cx="2695904" cy="340222"/>
          </a:xfrm>
          <a:prstGeom prst="rect">
            <a:avLst/>
          </a:prstGeom>
        </p:spPr>
        <p:txBody>
          <a:bodyPr/>
          <a:lstStyle>
            <a:lvl1pPr marL="0" indent="0">
              <a:lnSpc>
                <a:spcPct val="100000"/>
              </a:lnSpc>
              <a:buNone/>
              <a:defRPr sz="1176"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3244046"/>
            <a:ext cx="4480719" cy="3477429"/>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729708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eam_1">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3219888" y="1693484"/>
            <a:ext cx="1826689" cy="3375906"/>
          </a:xfrm>
          <a:prstGeom prst="rect">
            <a:avLst/>
          </a:prstGeom>
          <a:solidFill>
            <a:schemeClr val="bg1">
              <a:lumMod val="50000"/>
            </a:schemeClr>
          </a:solidFill>
        </p:spPr>
        <p:txBody>
          <a:bodyPr/>
          <a:lstStyle/>
          <a:p>
            <a:endParaRPr lang="en-US"/>
          </a:p>
        </p:txBody>
      </p:sp>
      <p:sp>
        <p:nvSpPr>
          <p:cNvPr id="7" name="Rectangle 6">
            <a:extLst>
              <a:ext uri="{FF2B5EF4-FFF2-40B4-BE49-F238E27FC236}">
                <a16:creationId xmlns:a16="http://schemas.microsoft.com/office/drawing/2014/main" id="{C6B38872-77FE-410B-9DC0-A9681AAD520B}"/>
              </a:ext>
            </a:extLst>
          </p:cNvPr>
          <p:cNvSpPr/>
          <p:nvPr userDrawn="1"/>
        </p:nvSpPr>
        <p:spPr>
          <a:xfrm>
            <a:off x="5045444" y="1693484"/>
            <a:ext cx="72078" cy="2679903"/>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5">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438914" y="1693484"/>
            <a:ext cx="2018312" cy="1258856"/>
          </a:xfrm>
          <a:prstGeom prst="rect">
            <a:avLst/>
          </a:prstGeom>
        </p:spPr>
        <p:txBody>
          <a:bodyPr/>
          <a:lstStyle>
            <a:lvl1pPr marL="0" indent="0" algn="l">
              <a:lnSpc>
                <a:spcPct val="100000"/>
              </a:lnSpc>
              <a:buNone/>
              <a:defRPr sz="3234" b="1" i="0" spc="-110">
                <a:latin typeface="Gilroy ExtraBold" panose="00000900000000000000" pitchFamily="50" charset="0"/>
                <a:cs typeface="Gilroy ExtraBold" panose="00000900000000000000" pitchFamily="50" charset="0"/>
              </a:defRPr>
            </a:lvl1pPr>
          </a:lstStyle>
          <a:p>
            <a:pPr lvl="0"/>
            <a:r>
              <a:rPr lang="en-US"/>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438914" y="3044019"/>
            <a:ext cx="2018312" cy="1319400"/>
          </a:xfrm>
          <a:prstGeom prst="rect">
            <a:avLst/>
          </a:prstGeom>
        </p:spPr>
        <p:txBody>
          <a:bodyPr/>
          <a:lstStyle>
            <a:lvl1pPr marL="0" indent="0">
              <a:lnSpc>
                <a:spcPct val="150000"/>
              </a:lnSpc>
              <a:buNone/>
              <a:defRPr sz="882"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3" name="Rectangle 2">
            <a:extLst>
              <a:ext uri="{FF2B5EF4-FFF2-40B4-BE49-F238E27FC236}">
                <a16:creationId xmlns:a16="http://schemas.microsoft.com/office/drawing/2014/main" id="{4566A710-BE9B-4106-A50C-C531D8511C5C}"/>
              </a:ext>
            </a:extLst>
          </p:cNvPr>
          <p:cNvSpPr/>
          <p:nvPr userDrawn="1"/>
        </p:nvSpPr>
        <p:spPr>
          <a:xfrm>
            <a:off x="4305148" y="4372884"/>
            <a:ext cx="1450086" cy="926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5">
              <a:latin typeface="Gilroy Bold" panose="00000800000000000000" pitchFamily="50" charset="0"/>
            </a:endParaRP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4475962" y="4807904"/>
            <a:ext cx="1291126" cy="241988"/>
          </a:xfrm>
          <a:prstGeom prst="rect">
            <a:avLst/>
          </a:prstGeom>
        </p:spPr>
        <p:txBody>
          <a:bodyPr/>
          <a:lstStyle>
            <a:lvl1pPr marL="0" indent="0">
              <a:lnSpc>
                <a:spcPct val="100000"/>
              </a:lnSpc>
              <a:buNone/>
              <a:defRPr sz="882"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4475960" y="4519268"/>
            <a:ext cx="1291127" cy="284956"/>
          </a:xfrm>
          <a:prstGeom prst="rect">
            <a:avLst/>
          </a:prstGeom>
        </p:spPr>
        <p:txBody>
          <a:bodyPr/>
          <a:lstStyle>
            <a:lvl1pPr marL="0" indent="0">
              <a:lnSpc>
                <a:spcPct val="100000"/>
              </a:lnSpc>
              <a:buNone/>
              <a:defRPr sz="1029"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a:t>Click to edit</a:t>
            </a:r>
          </a:p>
        </p:txBody>
      </p:sp>
      <p:sp>
        <p:nvSpPr>
          <p:cNvPr id="14" name="Picture Placeholder 4">
            <a:extLst>
              <a:ext uri="{FF2B5EF4-FFF2-40B4-BE49-F238E27FC236}">
                <a16:creationId xmlns:a16="http://schemas.microsoft.com/office/drawing/2014/main" id="{8AE364F0-3E0E-4190-9F56-3E3690A7CA0C}"/>
              </a:ext>
            </a:extLst>
          </p:cNvPr>
          <p:cNvSpPr>
            <a:spLocks noGrp="1"/>
          </p:cNvSpPr>
          <p:nvPr>
            <p:ph type="pic" sz="quarter" idx="50"/>
          </p:nvPr>
        </p:nvSpPr>
        <p:spPr>
          <a:xfrm>
            <a:off x="5975324" y="1693484"/>
            <a:ext cx="1826689" cy="3375906"/>
          </a:xfrm>
          <a:prstGeom prst="rect">
            <a:avLst/>
          </a:prstGeom>
          <a:solidFill>
            <a:schemeClr val="bg1">
              <a:lumMod val="50000"/>
            </a:schemeClr>
          </a:solidFill>
        </p:spPr>
        <p:txBody>
          <a:bodyPr/>
          <a:lstStyle/>
          <a:p>
            <a:endParaRPr lang="en-US"/>
          </a:p>
        </p:txBody>
      </p:sp>
      <p:sp>
        <p:nvSpPr>
          <p:cNvPr id="15" name="Rectangle 14">
            <a:extLst>
              <a:ext uri="{FF2B5EF4-FFF2-40B4-BE49-F238E27FC236}">
                <a16:creationId xmlns:a16="http://schemas.microsoft.com/office/drawing/2014/main" id="{D748CA9B-9392-47A0-B187-8A7E09542226}"/>
              </a:ext>
            </a:extLst>
          </p:cNvPr>
          <p:cNvSpPr/>
          <p:nvPr userDrawn="1"/>
        </p:nvSpPr>
        <p:spPr>
          <a:xfrm>
            <a:off x="7799902" y="1693484"/>
            <a:ext cx="72078" cy="2679903"/>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5">
              <a:latin typeface="Gilroy Bold" panose="00000800000000000000" pitchFamily="50" charset="0"/>
            </a:endParaRPr>
          </a:p>
        </p:txBody>
      </p:sp>
      <p:sp>
        <p:nvSpPr>
          <p:cNvPr id="19" name="Rectangle 18">
            <a:extLst>
              <a:ext uri="{FF2B5EF4-FFF2-40B4-BE49-F238E27FC236}">
                <a16:creationId xmlns:a16="http://schemas.microsoft.com/office/drawing/2014/main" id="{C4F7D89A-372D-4BF3-9BA1-376748F00CA9}"/>
              </a:ext>
            </a:extLst>
          </p:cNvPr>
          <p:cNvSpPr/>
          <p:nvPr userDrawn="1"/>
        </p:nvSpPr>
        <p:spPr>
          <a:xfrm>
            <a:off x="7060584" y="4372899"/>
            <a:ext cx="1450086" cy="926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5">
              <a:latin typeface="Gilroy Bold" panose="00000800000000000000" pitchFamily="50" charset="0"/>
            </a:endParaRPr>
          </a:p>
        </p:txBody>
      </p:sp>
      <p:sp>
        <p:nvSpPr>
          <p:cNvPr id="20" name="Text Placeholder 5">
            <a:extLst>
              <a:ext uri="{FF2B5EF4-FFF2-40B4-BE49-F238E27FC236}">
                <a16:creationId xmlns:a16="http://schemas.microsoft.com/office/drawing/2014/main" id="{8F67A582-7946-46A0-859D-A1FA9781E586}"/>
              </a:ext>
            </a:extLst>
          </p:cNvPr>
          <p:cNvSpPr>
            <a:spLocks noGrp="1"/>
          </p:cNvSpPr>
          <p:nvPr>
            <p:ph type="body" sz="quarter" idx="51"/>
          </p:nvPr>
        </p:nvSpPr>
        <p:spPr>
          <a:xfrm>
            <a:off x="7231398" y="4807919"/>
            <a:ext cx="1291126" cy="241988"/>
          </a:xfrm>
          <a:prstGeom prst="rect">
            <a:avLst/>
          </a:prstGeom>
        </p:spPr>
        <p:txBody>
          <a:bodyPr/>
          <a:lstStyle>
            <a:lvl1pPr marL="0" indent="0">
              <a:lnSpc>
                <a:spcPct val="100000"/>
              </a:lnSpc>
              <a:buNone/>
              <a:defRPr sz="882"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a:t>Click to edit</a:t>
            </a:r>
          </a:p>
        </p:txBody>
      </p:sp>
      <p:sp>
        <p:nvSpPr>
          <p:cNvPr id="21" name="Text Placeholder 5">
            <a:extLst>
              <a:ext uri="{FF2B5EF4-FFF2-40B4-BE49-F238E27FC236}">
                <a16:creationId xmlns:a16="http://schemas.microsoft.com/office/drawing/2014/main" id="{79964C4C-BE29-4B3F-B9B8-CB02B4E19CCC}"/>
              </a:ext>
            </a:extLst>
          </p:cNvPr>
          <p:cNvSpPr>
            <a:spLocks noGrp="1"/>
          </p:cNvSpPr>
          <p:nvPr>
            <p:ph type="body" sz="quarter" idx="52"/>
          </p:nvPr>
        </p:nvSpPr>
        <p:spPr>
          <a:xfrm>
            <a:off x="7231396" y="4519282"/>
            <a:ext cx="1291127" cy="284956"/>
          </a:xfrm>
          <a:prstGeom prst="rect">
            <a:avLst/>
          </a:prstGeom>
        </p:spPr>
        <p:txBody>
          <a:bodyPr/>
          <a:lstStyle>
            <a:lvl1pPr marL="0" indent="0">
              <a:lnSpc>
                <a:spcPct val="100000"/>
              </a:lnSpc>
              <a:buNone/>
              <a:defRPr sz="1029"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a:t>Click to edit</a:t>
            </a:r>
          </a:p>
        </p:txBody>
      </p:sp>
    </p:spTree>
    <p:extLst>
      <p:ext uri="{BB962C8B-B14F-4D97-AF65-F5344CB8AC3E}">
        <p14:creationId xmlns:p14="http://schemas.microsoft.com/office/powerpoint/2010/main" val="98649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3799650" y="0"/>
            <a:ext cx="5161789" cy="6721475"/>
          </a:xfrm>
          <a:prstGeom prst="rect">
            <a:avLst/>
          </a:prstGeom>
          <a:pattFill prst="pct5">
            <a:fgClr>
              <a:srgbClr val="971C95"/>
            </a:fgClr>
            <a:bgClr>
              <a:schemeClr val="bg1"/>
            </a:bgClr>
          </a:pattFill>
        </p:spPr>
        <p:txBody>
          <a:bodyPr/>
          <a:lstStyle>
            <a:lvl1pPr>
              <a:defRPr sz="1029"/>
            </a:lvl1pPr>
          </a:lstStyle>
          <a:p>
            <a:endParaRPr lang="en-US"/>
          </a:p>
        </p:txBody>
      </p:sp>
    </p:spTree>
    <p:extLst>
      <p:ext uri="{BB962C8B-B14F-4D97-AF65-F5344CB8AC3E}">
        <p14:creationId xmlns:p14="http://schemas.microsoft.com/office/powerpoint/2010/main" val="2848473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ur_Servic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75427" y="687105"/>
            <a:ext cx="6610581" cy="1412188"/>
          </a:xfrm>
          <a:prstGeom prst="rect">
            <a:avLst/>
          </a:prstGeom>
        </p:spPr>
        <p:txBody>
          <a:bodyPr/>
          <a:lstStyle>
            <a:lvl1pPr marL="0" indent="0" algn="ctr">
              <a:lnSpc>
                <a:spcPct val="100000"/>
              </a:lnSpc>
              <a:buNone/>
              <a:defRPr sz="3234" b="1" i="0" spc="-11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38203" y="4839441"/>
            <a:ext cx="2476770" cy="1194929"/>
          </a:xfrm>
          <a:prstGeom prst="rect">
            <a:avLst/>
          </a:prstGeom>
        </p:spPr>
        <p:txBody>
          <a:bodyPr/>
          <a:lstStyle>
            <a:lvl1pPr marL="0" indent="0">
              <a:lnSpc>
                <a:spcPct val="150000"/>
              </a:lnSpc>
              <a:buNone/>
              <a:defRPr sz="882"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38202" y="4463387"/>
            <a:ext cx="2476770" cy="340222"/>
          </a:xfrm>
          <a:prstGeom prst="rect">
            <a:avLst/>
          </a:prstGeom>
        </p:spPr>
        <p:txBody>
          <a:bodyPr/>
          <a:lstStyle>
            <a:lvl1pPr marL="0" indent="0">
              <a:lnSpc>
                <a:spcPct val="100000"/>
              </a:lnSpc>
              <a:buNone/>
              <a:defRPr sz="1176"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3242335" y="4839441"/>
            <a:ext cx="2476770" cy="1194929"/>
          </a:xfrm>
          <a:prstGeom prst="rect">
            <a:avLst/>
          </a:prstGeom>
        </p:spPr>
        <p:txBody>
          <a:bodyPr/>
          <a:lstStyle>
            <a:lvl1pPr marL="0" indent="0">
              <a:lnSpc>
                <a:spcPct val="150000"/>
              </a:lnSpc>
              <a:buNone/>
              <a:defRPr sz="882"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3242333" y="4463387"/>
            <a:ext cx="2476770" cy="340222"/>
          </a:xfrm>
          <a:prstGeom prst="rect">
            <a:avLst/>
          </a:prstGeom>
        </p:spPr>
        <p:txBody>
          <a:bodyPr/>
          <a:lstStyle>
            <a:lvl1pPr marL="0" indent="0">
              <a:lnSpc>
                <a:spcPct val="100000"/>
              </a:lnSpc>
              <a:buNone/>
              <a:defRPr sz="1176"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5946465" y="4839441"/>
            <a:ext cx="2476770" cy="1194929"/>
          </a:xfrm>
          <a:prstGeom prst="rect">
            <a:avLst/>
          </a:prstGeom>
        </p:spPr>
        <p:txBody>
          <a:bodyPr/>
          <a:lstStyle>
            <a:lvl1pPr marL="0" indent="0">
              <a:lnSpc>
                <a:spcPct val="150000"/>
              </a:lnSpc>
              <a:buNone/>
              <a:defRPr sz="882"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5946463" y="4463387"/>
            <a:ext cx="2476770" cy="340222"/>
          </a:xfrm>
          <a:prstGeom prst="rect">
            <a:avLst/>
          </a:prstGeom>
        </p:spPr>
        <p:txBody>
          <a:bodyPr/>
          <a:lstStyle>
            <a:lvl1pPr marL="0" indent="0">
              <a:lnSpc>
                <a:spcPct val="100000"/>
              </a:lnSpc>
              <a:buNone/>
              <a:defRPr sz="1176"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AF5D3639-BD83-7E4B-BB08-98E6FB67686C}"/>
              </a:ext>
            </a:extLst>
          </p:cNvPr>
          <p:cNvSpPr>
            <a:spLocks noGrp="1"/>
          </p:cNvSpPr>
          <p:nvPr>
            <p:ph type="pic" sz="quarter" idx="28"/>
          </p:nvPr>
        </p:nvSpPr>
        <p:spPr>
          <a:xfrm>
            <a:off x="537920" y="2882972"/>
            <a:ext cx="2477230" cy="1412188"/>
          </a:xfrm>
          <a:prstGeom prst="rect">
            <a:avLst/>
          </a:prstGeom>
          <a:solidFill>
            <a:schemeClr val="bg1">
              <a:lumMod val="85000"/>
            </a:schemeClr>
          </a:solidFill>
        </p:spPr>
        <p:txBody>
          <a:bodyPr/>
          <a:lstStyle/>
          <a:p>
            <a:endParaRPr lang="en-US" dirty="0"/>
          </a:p>
        </p:txBody>
      </p:sp>
      <p:sp>
        <p:nvSpPr>
          <p:cNvPr id="11" name="Picture Placeholder 2">
            <a:extLst>
              <a:ext uri="{FF2B5EF4-FFF2-40B4-BE49-F238E27FC236}">
                <a16:creationId xmlns:a16="http://schemas.microsoft.com/office/drawing/2014/main" id="{F638FB68-FA7F-5846-9887-CF6054F297A8}"/>
              </a:ext>
            </a:extLst>
          </p:cNvPr>
          <p:cNvSpPr>
            <a:spLocks noGrp="1"/>
          </p:cNvSpPr>
          <p:nvPr>
            <p:ph type="pic" sz="quarter" idx="29"/>
          </p:nvPr>
        </p:nvSpPr>
        <p:spPr>
          <a:xfrm>
            <a:off x="3241872" y="2882972"/>
            <a:ext cx="2477230" cy="1412188"/>
          </a:xfrm>
          <a:prstGeom prst="rect">
            <a:avLst/>
          </a:prstGeom>
          <a:solidFill>
            <a:schemeClr val="bg1">
              <a:lumMod val="85000"/>
            </a:schemeClr>
          </a:solidFill>
        </p:spPr>
        <p:txBody>
          <a:bodyPr/>
          <a:lstStyle/>
          <a:p>
            <a:endParaRPr lang="en-US" dirty="0"/>
          </a:p>
        </p:txBody>
      </p:sp>
      <p:sp>
        <p:nvSpPr>
          <p:cNvPr id="12" name="Picture Placeholder 2">
            <a:extLst>
              <a:ext uri="{FF2B5EF4-FFF2-40B4-BE49-F238E27FC236}">
                <a16:creationId xmlns:a16="http://schemas.microsoft.com/office/drawing/2014/main" id="{94B02BA9-8BC7-8942-8301-105E4EC92164}"/>
              </a:ext>
            </a:extLst>
          </p:cNvPr>
          <p:cNvSpPr>
            <a:spLocks noGrp="1"/>
          </p:cNvSpPr>
          <p:nvPr>
            <p:ph type="pic" sz="quarter" idx="30"/>
          </p:nvPr>
        </p:nvSpPr>
        <p:spPr>
          <a:xfrm>
            <a:off x="5946232" y="2882972"/>
            <a:ext cx="2477230" cy="1412188"/>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23436141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8025" y="4319588"/>
            <a:ext cx="7616825" cy="1335087"/>
          </a:xfrm>
        </p:spPr>
        <p:txBody>
          <a:bodyPr/>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08025" y="2849563"/>
            <a:ext cx="7616825" cy="14700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5046" y="486666"/>
            <a:ext cx="8618537" cy="830997"/>
          </a:xfrm>
        </p:spPr>
        <p:txBody>
          <a:bodyPr/>
          <a:lstStyle>
            <a:lvl1pPr>
              <a:defRPr sz="5400">
                <a:solidFill>
                  <a:srgbClr val="8F8F8F"/>
                </a:solidFill>
              </a:defRPr>
            </a:lvl1pPr>
          </a:lstStyle>
          <a:p>
            <a:r>
              <a:rPr lang="en-US" dirty="0"/>
              <a:t>Click to edit Master title style</a:t>
            </a:r>
          </a:p>
        </p:txBody>
      </p:sp>
      <p:sp>
        <p:nvSpPr>
          <p:cNvPr id="3" name="Content Placeholder 2"/>
          <p:cNvSpPr>
            <a:spLocks noGrp="1"/>
          </p:cNvSpPr>
          <p:nvPr>
            <p:ph sz="half" idx="1"/>
          </p:nvPr>
        </p:nvSpPr>
        <p:spPr>
          <a:xfrm>
            <a:off x="1452563" y="1951038"/>
            <a:ext cx="2074862"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679825" y="1951038"/>
            <a:ext cx="2074863"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7675" y="269875"/>
            <a:ext cx="8066088" cy="111918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47675" y="1504950"/>
            <a:ext cx="3959225" cy="6270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47675" y="2132013"/>
            <a:ext cx="3959225" cy="38719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52950" y="1504950"/>
            <a:ext cx="3960813" cy="6270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52950" y="2132013"/>
            <a:ext cx="3960813" cy="38719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7675" y="268288"/>
            <a:ext cx="2947988" cy="1138237"/>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03613" y="268288"/>
            <a:ext cx="5010150" cy="5735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47675" y="1406525"/>
            <a:ext cx="2947988" cy="4597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55775" y="4705350"/>
            <a:ext cx="5376863" cy="555625"/>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55775" y="600075"/>
            <a:ext cx="5376863" cy="4033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55775" y="5260975"/>
            <a:ext cx="5376863" cy="7889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0"/>
            </p:custDataLst>
            <p:extLst>
              <p:ext uri="{D42A27DB-BD31-4B8C-83A1-F6EECF244321}">
                <p14:modId xmlns:p14="http://schemas.microsoft.com/office/powerpoint/2010/main" val="9671870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9" name="think-cell Slide" r:id="rId22" imgW="360" imgH="360" progId="TCLayout.ActiveDocument.1">
                  <p:embed/>
                </p:oleObj>
              </mc:Choice>
              <mc:Fallback>
                <p:oleObj name="think-cell Slide" r:id="rId22" imgW="360" imgH="360" progId="TCLayout.ActiveDocument.1">
                  <p:embed/>
                  <p:pic>
                    <p:nvPicPr>
                      <p:cNvPr id="2" name="Object 1" hidden="1"/>
                      <p:cNvPicPr/>
                      <p:nvPr/>
                    </p:nvPicPr>
                    <p:blipFill>
                      <a:blip r:embed="rId23"/>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7AF2297-66EC-468C-933E-92BDEB2F118F}"/>
              </a:ext>
            </a:extLst>
          </p:cNvPr>
          <p:cNvSpPr/>
          <p:nvPr userDrawn="1">
            <p:custDataLst>
              <p:tags r:id="rId21"/>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4800" b="1" i="0" u="none" strike="noStrike" cap="none" normalizeH="0" baseline="0" dirty="0">
              <a:ln>
                <a:noFill/>
              </a:ln>
              <a:solidFill>
                <a:schemeClr val="tx1"/>
              </a:solidFill>
              <a:effectLst/>
              <a:latin typeface="Bebas Neue Bold" panose="020B0604020202020204" charset="0"/>
              <a:ea typeface="+mj-ea"/>
              <a:cs typeface="+mj-cs"/>
              <a:sym typeface="Bebas Neue Bold" panose="020B0604020202020204" charset="0"/>
            </a:endParaRPr>
          </a:p>
        </p:txBody>
      </p:sp>
      <p:sp>
        <p:nvSpPr>
          <p:cNvPr id="1056" name="SlideBottomBar"/>
          <p:cNvSpPr>
            <a:spLocks noChangeArrowheads="1"/>
          </p:cNvSpPr>
          <p:nvPr/>
        </p:nvSpPr>
        <p:spPr bwMode="auto">
          <a:xfrm>
            <a:off x="0" y="6300788"/>
            <a:ext cx="8961438" cy="422275"/>
          </a:xfrm>
          <a:prstGeom prst="rect">
            <a:avLst/>
          </a:prstGeom>
          <a:noFill/>
          <a:ln w="9525">
            <a:noFill/>
            <a:miter lim="800000"/>
            <a:headEnd/>
            <a:tailEnd/>
          </a:ln>
          <a:effectLst/>
        </p:spPr>
        <p:txBody>
          <a:bodyPr wrap="none" anchor="ctr"/>
          <a:lstStyle/>
          <a:p>
            <a:pPr algn="ctr">
              <a:defRPr/>
            </a:pPr>
            <a:endParaRPr lang="en-US" sz="1600" b="0" dirty="0">
              <a:latin typeface="+mn-lt"/>
            </a:endParaRPr>
          </a:p>
        </p:txBody>
      </p:sp>
      <p:sp>
        <p:nvSpPr>
          <p:cNvPr id="7171" name="McK 2. Slide Title"/>
          <p:cNvSpPr>
            <a:spLocks noGrp="1" noChangeArrowheads="1"/>
          </p:cNvSpPr>
          <p:nvPr>
            <p:ph type="title"/>
          </p:nvPr>
        </p:nvSpPr>
        <p:spPr bwMode="auto">
          <a:xfrm>
            <a:off x="755009" y="230188"/>
            <a:ext cx="7982591" cy="73866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title style</a:t>
            </a:r>
          </a:p>
        </p:txBody>
      </p:sp>
      <p:sp>
        <p:nvSpPr>
          <p:cNvPr id="1076" name="McK 1. On-page tracker" hidden="1"/>
          <p:cNvSpPr>
            <a:spLocks noChangeArrowheads="1"/>
          </p:cNvSpPr>
          <p:nvPr/>
        </p:nvSpPr>
        <p:spPr bwMode="auto">
          <a:xfrm>
            <a:off x="119063" y="26988"/>
            <a:ext cx="850900" cy="212725"/>
          </a:xfrm>
          <a:prstGeom prst="rect">
            <a:avLst/>
          </a:prstGeom>
          <a:noFill/>
          <a:ln w="9525">
            <a:noFill/>
            <a:miter lim="800000"/>
            <a:headEnd/>
            <a:tailEnd/>
          </a:ln>
          <a:effectLst/>
        </p:spPr>
        <p:txBody>
          <a:bodyPr wrap="none" lIns="0" tIns="0" rIns="0" bIns="0">
            <a:spAutoFit/>
          </a:bodyPr>
          <a:lstStyle/>
          <a:p>
            <a:pPr>
              <a:defRPr/>
            </a:pPr>
            <a:r>
              <a:rPr lang="en-US" sz="1400" b="0">
                <a:solidFill>
                  <a:srgbClr val="808080"/>
                </a:solidFill>
              </a:rPr>
              <a:t>TRACKER</a:t>
            </a:r>
          </a:p>
        </p:txBody>
      </p:sp>
      <p:sp>
        <p:nvSpPr>
          <p:cNvPr id="1032" name="McK 3. Unit of measure" hidden="1"/>
          <p:cNvSpPr txBox="1">
            <a:spLocks noChangeArrowheads="1"/>
          </p:cNvSpPr>
          <p:nvPr/>
        </p:nvSpPr>
        <p:spPr bwMode="auto">
          <a:xfrm>
            <a:off x="119063" y="531813"/>
            <a:ext cx="3656012" cy="212725"/>
          </a:xfrm>
          <a:prstGeom prst="rect">
            <a:avLst/>
          </a:prstGeom>
          <a:noFill/>
          <a:ln w="9525">
            <a:noFill/>
            <a:miter lim="800000"/>
            <a:headEnd/>
            <a:tailEnd/>
          </a:ln>
          <a:effectLst/>
        </p:spPr>
        <p:txBody>
          <a:bodyPr lIns="0" tIns="0" rIns="0" bIns="0">
            <a:spAutoFit/>
          </a:bodyPr>
          <a:lstStyle/>
          <a:p>
            <a:pPr defTabSz="895350">
              <a:defRPr/>
            </a:pPr>
            <a:r>
              <a:rPr lang="en-US" sz="1400" b="0">
                <a:solidFill>
                  <a:srgbClr val="808080"/>
                </a:solidFill>
              </a:rPr>
              <a:t>Unit of measure</a:t>
            </a:r>
          </a:p>
        </p:txBody>
      </p:sp>
      <p:grpSp>
        <p:nvGrpSpPr>
          <p:cNvPr id="7174" name="McK Slide Elements"/>
          <p:cNvGrpSpPr>
            <a:grpSpLocks/>
          </p:cNvGrpSpPr>
          <p:nvPr/>
        </p:nvGrpSpPr>
        <p:grpSpPr bwMode="auto">
          <a:xfrm>
            <a:off x="119063" y="6080125"/>
            <a:ext cx="8548687" cy="508000"/>
            <a:chOff x="75" y="3830"/>
            <a:chExt cx="5385" cy="320"/>
          </a:xfrm>
        </p:grpSpPr>
        <p:sp>
          <p:nvSpPr>
            <p:cNvPr id="1151" name="McK 4. Footnote" hidden="1"/>
            <p:cNvSpPr txBox="1">
              <a:spLocks noChangeArrowheads="1"/>
            </p:cNvSpPr>
            <p:nvPr userDrawn="1"/>
          </p:nvSpPr>
          <p:spPr bwMode="auto">
            <a:xfrm>
              <a:off x="75" y="3830"/>
              <a:ext cx="5385" cy="96"/>
            </a:xfrm>
            <a:prstGeom prst="rect">
              <a:avLst/>
            </a:prstGeom>
            <a:noFill/>
            <a:ln w="9525">
              <a:noFill/>
              <a:miter lim="800000"/>
              <a:headEnd/>
              <a:tailEnd/>
            </a:ln>
            <a:effectLst/>
          </p:spPr>
          <p:txBody>
            <a:bodyPr lIns="0" tIns="0" rIns="0" bIns="0" anchor="b">
              <a:spAutoFit/>
            </a:bodyPr>
            <a:lstStyle/>
            <a:p>
              <a:pPr marL="104775" indent="-104775" defTabSz="895350">
                <a:defRPr/>
              </a:pPr>
              <a:r>
                <a:rPr lang="en-US" b="0">
                  <a:latin typeface="+mn-lt"/>
                </a:rPr>
                <a:t>1 Footnote</a:t>
              </a:r>
            </a:p>
          </p:txBody>
        </p:sp>
        <p:sp>
          <p:nvSpPr>
            <p:cNvPr id="1154" name="McK 5. Source" hidden="1"/>
            <p:cNvSpPr>
              <a:spLocks noChangeArrowheads="1"/>
            </p:cNvSpPr>
            <p:nvPr userDrawn="1"/>
          </p:nvSpPr>
          <p:spPr bwMode="auto">
            <a:xfrm>
              <a:off x="75" y="4054"/>
              <a:ext cx="4323" cy="96"/>
            </a:xfrm>
            <a:prstGeom prst="rect">
              <a:avLst/>
            </a:prstGeom>
            <a:noFill/>
            <a:ln w="9525">
              <a:noFill/>
              <a:miter lim="800000"/>
              <a:headEnd/>
              <a:tailEnd/>
            </a:ln>
            <a:effectLst/>
          </p:spPr>
          <p:txBody>
            <a:bodyPr lIns="0" tIns="0" rIns="0" bIns="0" anchor="ctr">
              <a:spAutoFit/>
            </a:bodyPr>
            <a:lstStyle/>
            <a:p>
              <a:pPr marL="609600" indent="-609600" defTabSz="895350">
                <a:tabLst>
                  <a:tab pos="612775" algn="l"/>
                </a:tabLst>
                <a:defRPr/>
              </a:pPr>
              <a:r>
                <a:rPr lang="en-US" b="0">
                  <a:solidFill>
                    <a:srgbClr val="000000"/>
                  </a:solidFill>
                  <a:latin typeface="+mn-lt"/>
                </a:rPr>
                <a:t>SOURCE: Source</a:t>
              </a:r>
            </a:p>
          </p:txBody>
        </p:sp>
      </p:grpSp>
      <p:grpSp>
        <p:nvGrpSpPr>
          <p:cNvPr id="7175" name="ACET" hidden="1"/>
          <p:cNvGrpSpPr>
            <a:grpSpLocks/>
          </p:cNvGrpSpPr>
          <p:nvPr/>
        </p:nvGrpSpPr>
        <p:grpSpPr bwMode="auto">
          <a:xfrm>
            <a:off x="1452563" y="1127125"/>
            <a:ext cx="4264025" cy="508000"/>
            <a:chOff x="915" y="710"/>
            <a:chExt cx="2686" cy="320"/>
          </a:xfrm>
        </p:grpSpPr>
        <p:cxnSp>
          <p:nvCxnSpPr>
            <p:cNvPr id="7180" name="AutoShape 249" hidden="1"/>
            <p:cNvCxnSpPr>
              <a:cxnSpLocks noChangeShapeType="1"/>
              <a:stCxn id="1274" idx="4"/>
              <a:endCxn id="1274" idx="6"/>
            </p:cNvCxnSpPr>
            <p:nvPr/>
          </p:nvCxnSpPr>
          <p:spPr bwMode="auto">
            <a:xfrm>
              <a:off x="915" y="1030"/>
              <a:ext cx="2686" cy="0"/>
            </a:xfrm>
            <a:prstGeom prst="straightConnector1">
              <a:avLst/>
            </a:prstGeom>
            <a:noFill/>
            <a:ln w="9525">
              <a:solidFill>
                <a:schemeClr val="tx1"/>
              </a:solidFill>
              <a:round/>
              <a:headEnd/>
              <a:tailEnd/>
            </a:ln>
          </p:spPr>
        </p:cxnSp>
        <p:sp>
          <p:nvSpPr>
            <p:cNvPr id="1274" name="AutoShape 250" hidden="1"/>
            <p:cNvSpPr>
              <a:spLocks noChangeArrowheads="1"/>
            </p:cNvSpPr>
            <p:nvPr/>
          </p:nvSpPr>
          <p:spPr bwMode="auto">
            <a:xfrm>
              <a:off x="915" y="710"/>
              <a:ext cx="2686" cy="320"/>
            </a:xfrm>
            <a:prstGeom prst="leftRightArrow">
              <a:avLst>
                <a:gd name="adj1" fmla="val 100000"/>
                <a:gd name="adj2" fmla="val 0"/>
              </a:avLst>
            </a:prstGeom>
            <a:noFill/>
            <a:ln w="9525">
              <a:noFill/>
              <a:miter lim="800000"/>
              <a:headEnd/>
              <a:tailEnd/>
            </a:ln>
            <a:effectLst/>
          </p:spPr>
          <p:txBody>
            <a:bodyPr lIns="0" tIns="0" rIns="0" bIns="18288" anchor="b">
              <a:spAutoFit/>
            </a:bodyPr>
            <a:lstStyle/>
            <a:p>
              <a:pPr>
                <a:defRPr/>
              </a:pPr>
              <a:r>
                <a:rPr lang="en-US" sz="1600"/>
                <a:t>Title</a:t>
              </a:r>
            </a:p>
            <a:p>
              <a:pPr>
                <a:defRPr/>
              </a:pPr>
              <a:r>
                <a:rPr lang="en-US" sz="1600" b="0">
                  <a:solidFill>
                    <a:srgbClr val="808080"/>
                  </a:solidFill>
                </a:rPr>
                <a:t>Unit of measure</a:t>
              </a:r>
            </a:p>
          </p:txBody>
        </p:sp>
      </p:grpSp>
      <p:sp>
        <p:nvSpPr>
          <p:cNvPr id="7177" name="Rectangle 286"/>
          <p:cNvSpPr>
            <a:spLocks noGrp="1" noChangeArrowheads="1"/>
          </p:cNvSpPr>
          <p:nvPr>
            <p:ph type="body" idx="1"/>
          </p:nvPr>
        </p:nvSpPr>
        <p:spPr bwMode="auto">
          <a:xfrm>
            <a:off x="1452563" y="1951038"/>
            <a:ext cx="4302125" cy="12223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130642" y="6300788"/>
            <a:ext cx="1606958" cy="253899"/>
          </a:xfrm>
          <a:prstGeom prst="rect">
            <a:avLst/>
          </a:prstGeom>
        </p:spPr>
      </p:pic>
    </p:spTree>
  </p:cSld>
  <p:clrMap bg1="lt1" tx1="dk1" bg2="lt2" tx2="dk2" accent1="accent1" accent2="accent2" accent3="accent3" accent4="accent4" accent5="accent5" accent6="accent6" hlink="hlink" folHlink="folHlink"/>
  <p:sldLayoutIdLst>
    <p:sldLayoutId id="2147483821"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3" r:id="rId12"/>
    <p:sldLayoutId id="2147483824" r:id="rId13"/>
    <p:sldLayoutId id="2147483825" r:id="rId14"/>
    <p:sldLayoutId id="2147483826" r:id="rId15"/>
    <p:sldLayoutId id="2147483827" r:id="rId16"/>
    <p:sldLayoutId id="2147483828" r:id="rId17"/>
  </p:sldLayoutIdLst>
  <p:hf hdr="0" ftr="0" dt="0"/>
  <p:txStyles>
    <p:titleStyle>
      <a:lvl1pPr algn="l" defTabSz="895350" rtl="0" eaLnBrk="0" fontAlgn="base" hangingPunct="0">
        <a:spcBef>
          <a:spcPct val="0"/>
        </a:spcBef>
        <a:spcAft>
          <a:spcPct val="0"/>
        </a:spcAft>
        <a:defRPr sz="4800" b="1">
          <a:solidFill>
            <a:srgbClr val="8F8F8F"/>
          </a:solidFill>
          <a:latin typeface="Bebas Neue Bold" panose="020B0606020202050201" pitchFamily="34" charset="0"/>
          <a:ea typeface="+mj-ea"/>
          <a:cs typeface="+mj-cs"/>
        </a:defRPr>
      </a:lvl1pPr>
      <a:lvl2pPr algn="l" defTabSz="895350" rtl="0" eaLnBrk="0" fontAlgn="base" hangingPunct="0">
        <a:spcBef>
          <a:spcPct val="0"/>
        </a:spcBef>
        <a:spcAft>
          <a:spcPct val="0"/>
        </a:spcAft>
        <a:defRPr sz="1900" b="1">
          <a:solidFill>
            <a:schemeClr val="tx2"/>
          </a:solidFill>
          <a:latin typeface="Arial" charset="0"/>
        </a:defRPr>
      </a:lvl2pPr>
      <a:lvl3pPr algn="l" defTabSz="895350" rtl="0" eaLnBrk="0" fontAlgn="base" hangingPunct="0">
        <a:spcBef>
          <a:spcPct val="0"/>
        </a:spcBef>
        <a:spcAft>
          <a:spcPct val="0"/>
        </a:spcAft>
        <a:defRPr sz="1900" b="1">
          <a:solidFill>
            <a:schemeClr val="tx2"/>
          </a:solidFill>
          <a:latin typeface="Arial" charset="0"/>
        </a:defRPr>
      </a:lvl3pPr>
      <a:lvl4pPr algn="l" defTabSz="895350" rtl="0" eaLnBrk="0" fontAlgn="base" hangingPunct="0">
        <a:spcBef>
          <a:spcPct val="0"/>
        </a:spcBef>
        <a:spcAft>
          <a:spcPct val="0"/>
        </a:spcAft>
        <a:defRPr sz="1900" b="1">
          <a:solidFill>
            <a:schemeClr val="tx2"/>
          </a:solidFill>
          <a:latin typeface="Arial" charset="0"/>
        </a:defRPr>
      </a:lvl4pPr>
      <a:lvl5pPr algn="l" defTabSz="895350" rtl="0" eaLnBrk="0" fontAlgn="base" hangingPunct="0">
        <a:spcBef>
          <a:spcPct val="0"/>
        </a:spcBef>
        <a:spcAft>
          <a:spcPct val="0"/>
        </a:spcAft>
        <a:defRPr sz="1900" b="1">
          <a:solidFill>
            <a:schemeClr val="tx2"/>
          </a:solidFill>
          <a:latin typeface="Arial" charset="0"/>
        </a:defRPr>
      </a:lvl5pPr>
      <a:lvl6pPr marL="457200" algn="l" defTabSz="895350" rtl="0" fontAlgn="base">
        <a:spcBef>
          <a:spcPct val="0"/>
        </a:spcBef>
        <a:spcAft>
          <a:spcPct val="0"/>
        </a:spcAft>
        <a:defRPr sz="1900" b="1">
          <a:solidFill>
            <a:schemeClr val="tx2"/>
          </a:solidFill>
          <a:latin typeface="Arial" charset="0"/>
        </a:defRPr>
      </a:lvl6pPr>
      <a:lvl7pPr marL="914400" algn="l" defTabSz="895350" rtl="0" fontAlgn="base">
        <a:spcBef>
          <a:spcPct val="0"/>
        </a:spcBef>
        <a:spcAft>
          <a:spcPct val="0"/>
        </a:spcAft>
        <a:defRPr sz="1900" b="1">
          <a:solidFill>
            <a:schemeClr val="tx2"/>
          </a:solidFill>
          <a:latin typeface="Arial" charset="0"/>
        </a:defRPr>
      </a:lvl7pPr>
      <a:lvl8pPr marL="1371600" algn="l" defTabSz="895350" rtl="0" fontAlgn="base">
        <a:spcBef>
          <a:spcPct val="0"/>
        </a:spcBef>
        <a:spcAft>
          <a:spcPct val="0"/>
        </a:spcAft>
        <a:defRPr sz="1900" b="1">
          <a:solidFill>
            <a:schemeClr val="tx2"/>
          </a:solidFill>
          <a:latin typeface="Arial" charset="0"/>
        </a:defRPr>
      </a:lvl8pPr>
      <a:lvl9pPr marL="1828800" algn="l" defTabSz="895350" rtl="0" fontAlgn="base">
        <a:spcBef>
          <a:spcPct val="0"/>
        </a:spcBef>
        <a:spcAft>
          <a:spcPct val="0"/>
        </a:spcAft>
        <a:defRPr sz="1900" b="1">
          <a:solidFill>
            <a:schemeClr val="tx2"/>
          </a:solidFill>
          <a:latin typeface="Arial" charset="0"/>
        </a:defRPr>
      </a:lvl9pPr>
    </p:titleStyle>
    <p:bodyStyle>
      <a:lvl1pPr marL="342900" indent="-342900" algn="l" defTabSz="895350" rtl="0" eaLnBrk="0" fontAlgn="base" hangingPunct="0">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32.jpeg"/><Relationship Id="rId5" Type="http://schemas.openxmlformats.org/officeDocument/2006/relationships/image" Target="../media/image31.emf"/><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36.emf"/><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13.xml"/><Relationship Id="rId7" Type="http://schemas.openxmlformats.org/officeDocument/2006/relationships/image" Target="../media/image36.emf"/><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10.xml"/><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tags" Target="../tags/tag14.xml"/><Relationship Id="rId1" Type="http://schemas.openxmlformats.org/officeDocument/2006/relationships/vmlDrawing" Target="../drawings/vmlDrawing8.v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31.emf"/><Relationship Id="rId10" Type="http://schemas.openxmlformats.org/officeDocument/2006/relationships/image" Target="../media/image46.png"/><Relationship Id="rId4" Type="http://schemas.openxmlformats.org/officeDocument/2006/relationships/oleObject" Target="../embeddings/oleObject8.bin"/><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Layout" Target="../slideLayouts/slideLayout2.xml"/><Relationship Id="rId7" Type="http://schemas.openxmlformats.org/officeDocument/2006/relationships/image" Target="../media/image48.jpeg"/><Relationship Id="rId2" Type="http://schemas.openxmlformats.org/officeDocument/2006/relationships/tags" Target="../tags/tag15.xml"/><Relationship Id="rId1" Type="http://schemas.openxmlformats.org/officeDocument/2006/relationships/vmlDrawing" Target="../drawings/vmlDrawing9.vml"/><Relationship Id="rId6" Type="http://schemas.openxmlformats.org/officeDocument/2006/relationships/image" Target="../media/image16.emf"/><Relationship Id="rId5" Type="http://schemas.openxmlformats.org/officeDocument/2006/relationships/oleObject" Target="../embeddings/oleObject9.bin"/><Relationship Id="rId10" Type="http://schemas.openxmlformats.org/officeDocument/2006/relationships/image" Target="../media/image51.jpeg"/><Relationship Id="rId4" Type="http://schemas.openxmlformats.org/officeDocument/2006/relationships/notesSlide" Target="../notesSlides/notesSlide15.xml"/><Relationship Id="rId9"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36.emf"/><Relationship Id="rId2" Type="http://schemas.openxmlformats.org/officeDocument/2006/relationships/tags" Target="../tags/tag16.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8.xml"/><Relationship Id="rId1" Type="http://schemas.openxmlformats.org/officeDocument/2006/relationships/vmlDrawing" Target="../drawings/vmlDrawing11.vml"/><Relationship Id="rId6" Type="http://schemas.openxmlformats.org/officeDocument/2006/relationships/image" Target="../media/image36.emf"/><Relationship Id="rId5" Type="http://schemas.openxmlformats.org/officeDocument/2006/relationships/oleObject" Target="../embeddings/oleObject11.bin"/><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https://www.youtube.com/embed/gvZSpET11ZY?start=475" TargetMode="External"/><Relationship Id="rId6" Type="http://schemas.openxmlformats.org/officeDocument/2006/relationships/image" Target="../media/image68.png"/><Relationship Id="rId5" Type="http://schemas.openxmlformats.org/officeDocument/2006/relationships/hyperlink" Target="https://www.youtube.com/watch?v=gvZSpET11ZY" TargetMode="Externa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openxmlformats.org/officeDocument/2006/relationships/chart" Target="../charts/chart2.xml"/><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image" Target="../media/image71.emf"/><Relationship Id="rId2" Type="http://schemas.openxmlformats.org/officeDocument/2006/relationships/tags" Target="../tags/tag19.xml"/><Relationship Id="rId16" Type="http://schemas.openxmlformats.org/officeDocument/2006/relationships/oleObject" Target="../embeddings/oleObject12.bin"/><Relationship Id="rId1" Type="http://schemas.openxmlformats.org/officeDocument/2006/relationships/vmlDrawing" Target="../drawings/vmlDrawing12.v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5" Type="http://schemas.openxmlformats.org/officeDocument/2006/relationships/notesSlide" Target="../notesSlides/notesSlide30.xml"/><Relationship Id="rId10" Type="http://schemas.openxmlformats.org/officeDocument/2006/relationships/tags" Target="../tags/tag27.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chart" Target="../charts/chart3.xml"/><Relationship Id="rId2" Type="http://schemas.openxmlformats.org/officeDocument/2006/relationships/tags" Target="../tags/tag31.xml"/><Relationship Id="rId1" Type="http://schemas.openxmlformats.org/officeDocument/2006/relationships/vmlDrawing" Target="../drawings/vmlDrawing13.vml"/><Relationship Id="rId6" Type="http://schemas.openxmlformats.org/officeDocument/2006/relationships/tags" Target="../tags/tag35.xml"/><Relationship Id="rId11" Type="http://schemas.openxmlformats.org/officeDocument/2006/relationships/image" Target="../media/image71.emf"/><Relationship Id="rId5" Type="http://schemas.openxmlformats.org/officeDocument/2006/relationships/tags" Target="../tags/tag34.xml"/><Relationship Id="rId10" Type="http://schemas.openxmlformats.org/officeDocument/2006/relationships/oleObject" Target="../embeddings/oleObject13.bin"/><Relationship Id="rId4" Type="http://schemas.openxmlformats.org/officeDocument/2006/relationships/tags" Target="../tags/tag33.xml"/><Relationship Id="rId9"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12.xml"/><Relationship Id="rId7" Type="http://schemas.openxmlformats.org/officeDocument/2006/relationships/image" Target="../media/image74.png"/><Relationship Id="rId2" Type="http://schemas.openxmlformats.org/officeDocument/2006/relationships/tags" Target="../tags/tag37.xml"/><Relationship Id="rId1" Type="http://schemas.openxmlformats.org/officeDocument/2006/relationships/vmlDrawing" Target="../drawings/vmlDrawing14.vml"/><Relationship Id="rId6" Type="http://schemas.openxmlformats.org/officeDocument/2006/relationships/image" Target="../media/image36.emf"/><Relationship Id="rId5" Type="http://schemas.openxmlformats.org/officeDocument/2006/relationships/oleObject" Target="../embeddings/oleObject14.bin"/><Relationship Id="rId4"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6.png"/><Relationship Id="rId2" Type="http://schemas.openxmlformats.org/officeDocument/2006/relationships/tags" Target="../tags/tag38.xml"/><Relationship Id="rId1" Type="http://schemas.openxmlformats.org/officeDocument/2006/relationships/vmlDrawing" Target="../drawings/vmlDrawing15.vml"/><Relationship Id="rId6" Type="http://schemas.openxmlformats.org/officeDocument/2006/relationships/image" Target="../media/image36.emf"/><Relationship Id="rId5" Type="http://schemas.openxmlformats.org/officeDocument/2006/relationships/oleObject" Target="../embeddings/oleObject15.bin"/><Relationship Id="rId4"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1.jpeg"/><Relationship Id="rId2" Type="http://schemas.openxmlformats.org/officeDocument/2006/relationships/tags" Target="../tags/tag39.xml"/><Relationship Id="rId1" Type="http://schemas.openxmlformats.org/officeDocument/2006/relationships/vmlDrawing" Target="../drawings/vmlDrawing16.vml"/><Relationship Id="rId6" Type="http://schemas.openxmlformats.org/officeDocument/2006/relationships/image" Target="../media/image31.emf"/><Relationship Id="rId5" Type="http://schemas.openxmlformats.org/officeDocument/2006/relationships/oleObject" Target="../embeddings/oleObject16.bin"/><Relationship Id="rId4"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0.xml"/><Relationship Id="rId1" Type="http://schemas.openxmlformats.org/officeDocument/2006/relationships/vmlDrawing" Target="../drawings/vmlDrawing17.vml"/><Relationship Id="rId6" Type="http://schemas.openxmlformats.org/officeDocument/2006/relationships/image" Target="../media/image82.jpeg"/><Relationship Id="rId5" Type="http://schemas.openxmlformats.org/officeDocument/2006/relationships/image" Target="../media/image31.emf"/><Relationship Id="rId4" Type="http://schemas.openxmlformats.org/officeDocument/2006/relationships/oleObject" Target="../embeddings/oleObject17.bin"/></Relationships>
</file>

<file path=ppt/slides/_rels/slide46.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slideLayout" Target="../slideLayouts/slideLayout12.xml"/><Relationship Id="rId7" Type="http://schemas.openxmlformats.org/officeDocument/2006/relationships/image" Target="../media/image83.png"/><Relationship Id="rId2" Type="http://schemas.openxmlformats.org/officeDocument/2006/relationships/tags" Target="../tags/tag41.xml"/><Relationship Id="rId1" Type="http://schemas.openxmlformats.org/officeDocument/2006/relationships/vmlDrawing" Target="../drawings/vmlDrawing18.vml"/><Relationship Id="rId6" Type="http://schemas.openxmlformats.org/officeDocument/2006/relationships/image" Target="../media/image31.emf"/><Relationship Id="rId5" Type="http://schemas.openxmlformats.org/officeDocument/2006/relationships/oleObject" Target="../embeddings/oleObject18.bin"/><Relationship Id="rId4" Type="http://schemas.openxmlformats.org/officeDocument/2006/relationships/notesSlide" Target="../notesSlides/notesSlide38.xml"/><Relationship Id="rId9" Type="http://schemas.openxmlformats.org/officeDocument/2006/relationships/image" Target="../media/image8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2.xml"/><Relationship Id="rId1" Type="http://schemas.openxmlformats.org/officeDocument/2006/relationships/vmlDrawing" Target="../drawings/vmlDrawing19.vml"/><Relationship Id="rId5" Type="http://schemas.openxmlformats.org/officeDocument/2006/relationships/image" Target="../media/image31.emf"/><Relationship Id="rId4" Type="http://schemas.openxmlformats.org/officeDocument/2006/relationships/oleObject" Target="../embeddings/oleObject19.bin"/></Relationships>
</file>

<file path=ppt/slides/_rels/slide49.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tags" Target="../tags/tag54.xml"/><Relationship Id="rId18" Type="http://schemas.openxmlformats.org/officeDocument/2006/relationships/tags" Target="../tags/tag59.xml"/><Relationship Id="rId26" Type="http://schemas.openxmlformats.org/officeDocument/2006/relationships/tags" Target="../tags/tag67.xml"/><Relationship Id="rId3" Type="http://schemas.openxmlformats.org/officeDocument/2006/relationships/tags" Target="../tags/tag44.xml"/><Relationship Id="rId21" Type="http://schemas.openxmlformats.org/officeDocument/2006/relationships/tags" Target="../tags/tag62.xml"/><Relationship Id="rId7" Type="http://schemas.openxmlformats.org/officeDocument/2006/relationships/tags" Target="../tags/tag48.xml"/><Relationship Id="rId12" Type="http://schemas.openxmlformats.org/officeDocument/2006/relationships/tags" Target="../tags/tag53.xml"/><Relationship Id="rId17" Type="http://schemas.openxmlformats.org/officeDocument/2006/relationships/tags" Target="../tags/tag58.xml"/><Relationship Id="rId25" Type="http://schemas.openxmlformats.org/officeDocument/2006/relationships/tags" Target="../tags/tag66.xml"/><Relationship Id="rId2" Type="http://schemas.openxmlformats.org/officeDocument/2006/relationships/tags" Target="../tags/tag43.xml"/><Relationship Id="rId16" Type="http://schemas.openxmlformats.org/officeDocument/2006/relationships/tags" Target="../tags/tag57.xml"/><Relationship Id="rId20" Type="http://schemas.openxmlformats.org/officeDocument/2006/relationships/tags" Target="../tags/tag61.xml"/><Relationship Id="rId29" Type="http://schemas.openxmlformats.org/officeDocument/2006/relationships/oleObject" Target="../embeddings/oleObject20.bin"/><Relationship Id="rId1" Type="http://schemas.openxmlformats.org/officeDocument/2006/relationships/vmlDrawing" Target="../drawings/vmlDrawing20.vml"/><Relationship Id="rId6" Type="http://schemas.openxmlformats.org/officeDocument/2006/relationships/tags" Target="../tags/tag47.xml"/><Relationship Id="rId11" Type="http://schemas.openxmlformats.org/officeDocument/2006/relationships/tags" Target="../tags/tag52.xml"/><Relationship Id="rId24" Type="http://schemas.openxmlformats.org/officeDocument/2006/relationships/tags" Target="../tags/tag65.xml"/><Relationship Id="rId32" Type="http://schemas.openxmlformats.org/officeDocument/2006/relationships/chart" Target="../charts/chart5.xml"/><Relationship Id="rId5" Type="http://schemas.openxmlformats.org/officeDocument/2006/relationships/tags" Target="../tags/tag46.xml"/><Relationship Id="rId15" Type="http://schemas.openxmlformats.org/officeDocument/2006/relationships/tags" Target="../tags/tag56.xml"/><Relationship Id="rId23" Type="http://schemas.openxmlformats.org/officeDocument/2006/relationships/tags" Target="../tags/tag64.xml"/><Relationship Id="rId28" Type="http://schemas.openxmlformats.org/officeDocument/2006/relationships/notesSlide" Target="../notesSlides/notesSlide40.xml"/><Relationship Id="rId10" Type="http://schemas.openxmlformats.org/officeDocument/2006/relationships/tags" Target="../tags/tag51.xml"/><Relationship Id="rId19" Type="http://schemas.openxmlformats.org/officeDocument/2006/relationships/tags" Target="../tags/tag60.xml"/><Relationship Id="rId31" Type="http://schemas.openxmlformats.org/officeDocument/2006/relationships/chart" Target="../charts/chart4.xml"/><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tags" Target="../tags/tag55.xml"/><Relationship Id="rId22" Type="http://schemas.openxmlformats.org/officeDocument/2006/relationships/tags" Target="../tags/tag63.xml"/><Relationship Id="rId27" Type="http://schemas.openxmlformats.org/officeDocument/2006/relationships/slideLayout" Target="../slideLayouts/slideLayout2.xml"/><Relationship Id="rId30" Type="http://schemas.openxmlformats.org/officeDocument/2006/relationships/image" Target="../media/image36.emf"/></Relationships>
</file>

<file path=ppt/slides/_rels/slide5.xml.rels><?xml version="1.0" encoding="UTF-8" standalone="yes"?>
<Relationships xmlns="http://schemas.openxmlformats.org/package/2006/relationships"><Relationship Id="rId3" Type="http://schemas.openxmlformats.org/officeDocument/2006/relationships/hyperlink" Target="https://www.linkedin.com/in/shaharziv/"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tags" Target="../tags/tag69.xml"/><Relationship Id="rId7" Type="http://schemas.openxmlformats.org/officeDocument/2006/relationships/image" Target="../media/image36.emf"/><Relationship Id="rId2" Type="http://schemas.openxmlformats.org/officeDocument/2006/relationships/tags" Target="../tags/tag68.xml"/><Relationship Id="rId1" Type="http://schemas.openxmlformats.org/officeDocument/2006/relationships/vmlDrawing" Target="../drawings/vmlDrawing21.vml"/><Relationship Id="rId6" Type="http://schemas.openxmlformats.org/officeDocument/2006/relationships/oleObject" Target="../embeddings/oleObject21.bin"/><Relationship Id="rId5" Type="http://schemas.openxmlformats.org/officeDocument/2006/relationships/notesSlide" Target="../notesSlides/notesSlide41.xml"/><Relationship Id="rId4"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tags" Target="../tags/tag71.xml"/><Relationship Id="rId7" Type="http://schemas.openxmlformats.org/officeDocument/2006/relationships/image" Target="../media/image36.emf"/><Relationship Id="rId2" Type="http://schemas.openxmlformats.org/officeDocument/2006/relationships/tags" Target="../tags/tag70.xml"/><Relationship Id="rId1" Type="http://schemas.openxmlformats.org/officeDocument/2006/relationships/vmlDrawing" Target="../drawings/vmlDrawing22.vml"/><Relationship Id="rId6" Type="http://schemas.openxmlformats.org/officeDocument/2006/relationships/oleObject" Target="../embeddings/oleObject22.bin"/><Relationship Id="rId5" Type="http://schemas.openxmlformats.org/officeDocument/2006/relationships/notesSlide" Target="../notesSlides/notesSlide42.xml"/><Relationship Id="rId4"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88.png"/><Relationship Id="rId7" Type="http://schemas.openxmlformats.org/officeDocument/2006/relationships/image" Target="../media/image90.png"/><Relationship Id="rId12"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image" Target="../media/image24.svg"/><Relationship Id="rId11" Type="http://schemas.openxmlformats.org/officeDocument/2006/relationships/image" Target="../media/image91.jpeg"/><Relationship Id="rId5" Type="http://schemas.openxmlformats.org/officeDocument/2006/relationships/image" Target="../media/image89.png"/><Relationship Id="rId10" Type="http://schemas.openxmlformats.org/officeDocument/2006/relationships/image" Target="../media/image27.svg"/><Relationship Id="rId4" Type="http://schemas.openxmlformats.org/officeDocument/2006/relationships/image" Target="../media/image22.sv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4.xml"/><Relationship Id="rId7" Type="http://schemas.openxmlformats.org/officeDocument/2006/relationships/image" Target="../media/image17.png"/><Relationship Id="rId12" Type="http://schemas.openxmlformats.org/officeDocument/2006/relationships/image" Target="../media/image22.jpeg"/><Relationship Id="rId2" Type="http://schemas.openxmlformats.org/officeDocument/2006/relationships/tags" Target="../tags/tag6.xml"/><Relationship Id="rId16" Type="http://schemas.openxmlformats.org/officeDocument/2006/relationships/image" Target="../media/image26.png"/><Relationship Id="rId1" Type="http://schemas.openxmlformats.org/officeDocument/2006/relationships/vmlDrawing" Target="../drawings/vmlDrawing3.vml"/><Relationship Id="rId6" Type="http://schemas.openxmlformats.org/officeDocument/2006/relationships/image" Target="../media/image16.emf"/><Relationship Id="rId11" Type="http://schemas.openxmlformats.org/officeDocument/2006/relationships/image" Target="../media/image21.png"/><Relationship Id="rId5" Type="http://schemas.openxmlformats.org/officeDocument/2006/relationships/oleObject" Target="../embeddings/oleObject3.bin"/><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8.xml"/><Relationship Id="rId7" Type="http://schemas.openxmlformats.org/officeDocument/2006/relationships/image" Target="../media/image16.emf"/><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6.xml"/><Relationship Id="rId10" Type="http://schemas.openxmlformats.org/officeDocument/2006/relationships/image" Target="../media/image29.jpeg"/><Relationship Id="rId4" Type="http://schemas.openxmlformats.org/officeDocument/2006/relationships/slideLayout" Target="../slideLayouts/slideLayout4.xml"/><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nowy mountain with trees and clouds&#10;&#10;Description automatically generated">
            <a:extLst>
              <a:ext uri="{FF2B5EF4-FFF2-40B4-BE49-F238E27FC236}">
                <a16:creationId xmlns:a16="http://schemas.microsoft.com/office/drawing/2014/main" id="{AFE523D6-7841-47EC-B6FC-983BC4547140}"/>
              </a:ext>
            </a:extLst>
          </p:cNvPr>
          <p:cNvPicPr>
            <a:picLocks noGrp="1" noChangeAspect="1"/>
          </p:cNvPicPr>
          <p:nvPr>
            <p:ph type="pic" sz="quarter" idx="10"/>
          </p:nvPr>
        </p:nvPicPr>
        <p:blipFill rotWithShape="1">
          <a:blip r:embed="rId2"/>
          <a:srcRect l="1274" r="1274"/>
          <a:stretch/>
        </p:blipFill>
        <p:spPr>
          <a:xfrm>
            <a:off x="-1311223" y="-90446"/>
            <a:ext cx="12688563" cy="8051127"/>
          </a:xfrm>
          <a:prstGeom prst="rect">
            <a:avLst/>
          </a:prstGeom>
        </p:spPr>
      </p:pic>
      <p:sp>
        <p:nvSpPr>
          <p:cNvPr id="2" name="Rectangle 1">
            <a:extLst>
              <a:ext uri="{FF2B5EF4-FFF2-40B4-BE49-F238E27FC236}">
                <a16:creationId xmlns:a16="http://schemas.microsoft.com/office/drawing/2014/main" id="{AD962A01-6AE2-3E94-261B-E45131309078}"/>
              </a:ext>
            </a:extLst>
          </p:cNvPr>
          <p:cNvSpPr/>
          <p:nvPr/>
        </p:nvSpPr>
        <p:spPr>
          <a:xfrm>
            <a:off x="-1400432" y="-219653"/>
            <a:ext cx="14409668" cy="9116851"/>
          </a:xfrm>
          <a:prstGeom prst="rect">
            <a:avLst/>
          </a:prstGeom>
          <a:solidFill>
            <a:srgbClr val="000000">
              <a:alpha val="705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35"/>
          </a:p>
        </p:txBody>
      </p:sp>
      <p:sp>
        <p:nvSpPr>
          <p:cNvPr id="5" name="Subtitle 4">
            <a:extLst>
              <a:ext uri="{FF2B5EF4-FFF2-40B4-BE49-F238E27FC236}">
                <a16:creationId xmlns:a16="http://schemas.microsoft.com/office/drawing/2014/main" id="{4629126B-8A12-F046-8967-3BB074B17A21}"/>
              </a:ext>
            </a:extLst>
          </p:cNvPr>
          <p:cNvSpPr>
            <a:spLocks noGrp="1"/>
          </p:cNvSpPr>
          <p:nvPr>
            <p:ph type="subTitle" idx="1"/>
          </p:nvPr>
        </p:nvSpPr>
        <p:spPr>
          <a:xfrm>
            <a:off x="1096307" y="3351559"/>
            <a:ext cx="6037952" cy="729931"/>
          </a:xfrm>
        </p:spPr>
        <p:txBody>
          <a:bodyPr vert="horz" wrap="square" lIns="67211" tIns="33605" rIns="67211" bIns="33605" numCol="1" rtlCol="0" anchor="t" anchorCtr="0" compatLnSpc="1">
            <a:prstTxWarp prst="textNoShape">
              <a:avLst/>
            </a:prstTxWarp>
            <a:noAutofit/>
          </a:bodyPr>
          <a:lstStyle/>
          <a:p>
            <a:r>
              <a:rPr lang="en-US" sz="2940" dirty="0">
                <a:solidFill>
                  <a:schemeClr val="bg1"/>
                </a:solidFill>
                <a:latin typeface="Gilroy SemiBold"/>
                <a:ea typeface="Open Sans"/>
                <a:cs typeface="Open Sans"/>
              </a:rPr>
              <a:t>Investing 101</a:t>
            </a:r>
          </a:p>
        </p:txBody>
      </p:sp>
      <p:sp>
        <p:nvSpPr>
          <p:cNvPr id="8" name="Subtitle 4">
            <a:extLst>
              <a:ext uri="{FF2B5EF4-FFF2-40B4-BE49-F238E27FC236}">
                <a16:creationId xmlns:a16="http://schemas.microsoft.com/office/drawing/2014/main" id="{4629126B-8A12-F046-8967-3BB074B17A21}"/>
              </a:ext>
            </a:extLst>
          </p:cNvPr>
          <p:cNvSpPr txBox="1">
            <a:spLocks/>
          </p:cNvSpPr>
          <p:nvPr/>
        </p:nvSpPr>
        <p:spPr>
          <a:xfrm>
            <a:off x="997234" y="2422550"/>
            <a:ext cx="7481241" cy="632956"/>
          </a:xfrm>
          <a:prstGeom prst="rect">
            <a:avLst/>
          </a:prstGeom>
        </p:spPr>
        <p:txBody>
          <a:bodyPr vert="horz" lIns="67211" tIns="33605" rIns="67211" bIns="33605"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10" dirty="0">
                <a:solidFill>
                  <a:srgbClr val="C2E4E8"/>
                </a:solidFill>
                <a:latin typeface="Klinic Slab Bold"/>
                <a:ea typeface="Open Sans"/>
                <a:cs typeface="Open Sans"/>
              </a:rPr>
              <a:t>Wintersession 2024</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235" y="1727412"/>
            <a:ext cx="1973247" cy="399085"/>
          </a:xfrm>
          <a:prstGeom prst="rect">
            <a:avLst/>
          </a:prstGeom>
        </p:spPr>
      </p:pic>
      <p:cxnSp>
        <p:nvCxnSpPr>
          <p:cNvPr id="10" name="Straight Connector 9"/>
          <p:cNvCxnSpPr/>
          <p:nvPr/>
        </p:nvCxnSpPr>
        <p:spPr>
          <a:xfrm>
            <a:off x="1096307" y="3195814"/>
            <a:ext cx="4623611" cy="15438"/>
          </a:xfrm>
          <a:prstGeom prst="line">
            <a:avLst/>
          </a:prstGeom>
          <a:ln w="57150">
            <a:solidFill>
              <a:srgbClr val="C2E4E8"/>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064" y="1438794"/>
            <a:ext cx="1059611" cy="687702"/>
          </a:xfrm>
          <a:prstGeom prst="rect">
            <a:avLst/>
          </a:prstGeom>
        </p:spPr>
      </p:pic>
    </p:spTree>
    <p:extLst>
      <p:ext uri="{BB962C8B-B14F-4D97-AF65-F5344CB8AC3E}">
        <p14:creationId xmlns:p14="http://schemas.microsoft.com/office/powerpoint/2010/main" val="3382472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6A02699-6BB9-ABEA-703F-4EAC79B5CF7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5" name="think-cell Slide" r:id="rId4" imgW="164" imgH="165" progId="TCLayout.ActiveDocument.1">
                  <p:embed/>
                </p:oleObj>
              </mc:Choice>
              <mc:Fallback>
                <p:oleObj name="think-cell Slide" r:id="rId4" imgW="164" imgH="165" progId="TCLayout.ActiveDocument.1">
                  <p:embed/>
                  <p:pic>
                    <p:nvPicPr>
                      <p:cNvPr id="5" name="Object 4" hidden="1">
                        <a:extLst>
                          <a:ext uri="{FF2B5EF4-FFF2-40B4-BE49-F238E27FC236}">
                            <a16:creationId xmlns:a16="http://schemas.microsoft.com/office/drawing/2014/main" id="{B6A02699-6BB9-ABEA-703F-4EAC79B5CF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637563" y="486666"/>
            <a:ext cx="6719582" cy="830997"/>
          </a:xfrm>
        </p:spPr>
        <p:txBody>
          <a:bodyPr vert="horz"/>
          <a:lstStyle/>
          <a:p>
            <a:r>
              <a:rPr lang="en-US" dirty="0">
                <a:latin typeface="+mj-lt"/>
              </a:rPr>
              <a:t>The secret to investing…</a:t>
            </a:r>
          </a:p>
        </p:txBody>
      </p:sp>
      <p:sp>
        <p:nvSpPr>
          <p:cNvPr id="7" name="TextBox 10"/>
          <p:cNvSpPr txBox="1">
            <a:spLocks noChangeArrowheads="1"/>
          </p:cNvSpPr>
          <p:nvPr/>
        </p:nvSpPr>
        <p:spPr bwMode="auto">
          <a:xfrm>
            <a:off x="0" y="2268747"/>
            <a:ext cx="8961437" cy="2648310"/>
          </a:xfrm>
          <a:prstGeom prst="rect">
            <a:avLst/>
          </a:prstGeom>
          <a:solidFill>
            <a:srgbClr val="31B4C4"/>
          </a:solidFill>
          <a:ln w="9525">
            <a:noFill/>
            <a:miter lim="800000"/>
            <a:headEnd/>
            <a:tailEnd/>
          </a:ln>
        </p:spPr>
        <p:txBody>
          <a:bodyPr wrap="square" anchor="ctr" anchorCtr="0">
            <a:noAutofit/>
          </a:bodyPr>
          <a:lstStyle/>
          <a:p>
            <a:pPr algn="ctr"/>
            <a:endParaRPr lang="en-US" sz="4800" dirty="0">
              <a:solidFill>
                <a:srgbClr val="002060"/>
              </a:solidFill>
              <a:latin typeface="+mj-lt"/>
            </a:endParaRPr>
          </a:p>
          <a:p>
            <a:pPr algn="ctr"/>
            <a:endParaRPr lang="en-US" sz="4800" dirty="0">
              <a:solidFill>
                <a:srgbClr val="002060"/>
              </a:solidFill>
              <a:latin typeface="+mj-lt"/>
            </a:endParaRPr>
          </a:p>
        </p:txBody>
      </p:sp>
      <p:sp>
        <p:nvSpPr>
          <p:cNvPr id="8" name="Title 4"/>
          <p:cNvSpPr txBox="1">
            <a:spLocks/>
          </p:cNvSpPr>
          <p:nvPr/>
        </p:nvSpPr>
        <p:spPr bwMode="auto">
          <a:xfrm>
            <a:off x="1" y="2391034"/>
            <a:ext cx="8961436" cy="210332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l" defTabSz="895350" rtl="0" eaLnBrk="0" fontAlgn="base" hangingPunct="0">
              <a:spcBef>
                <a:spcPct val="0"/>
              </a:spcBef>
              <a:spcAft>
                <a:spcPct val="0"/>
              </a:spcAft>
              <a:defRPr sz="5400" b="1">
                <a:solidFill>
                  <a:srgbClr val="8F8F8F"/>
                </a:solidFill>
                <a:latin typeface="Bebas Neue Bold" panose="020B0606020202050201" pitchFamily="34" charset="0"/>
                <a:ea typeface="+mj-ea"/>
                <a:cs typeface="+mj-cs"/>
              </a:defRPr>
            </a:lvl1pPr>
            <a:lvl2pPr algn="l" defTabSz="895350" rtl="0" eaLnBrk="0" fontAlgn="base" hangingPunct="0">
              <a:spcBef>
                <a:spcPct val="0"/>
              </a:spcBef>
              <a:spcAft>
                <a:spcPct val="0"/>
              </a:spcAft>
              <a:defRPr sz="1900" b="1">
                <a:solidFill>
                  <a:schemeClr val="tx2"/>
                </a:solidFill>
                <a:latin typeface="Arial" charset="0"/>
              </a:defRPr>
            </a:lvl2pPr>
            <a:lvl3pPr algn="l" defTabSz="895350" rtl="0" eaLnBrk="0" fontAlgn="base" hangingPunct="0">
              <a:spcBef>
                <a:spcPct val="0"/>
              </a:spcBef>
              <a:spcAft>
                <a:spcPct val="0"/>
              </a:spcAft>
              <a:defRPr sz="1900" b="1">
                <a:solidFill>
                  <a:schemeClr val="tx2"/>
                </a:solidFill>
                <a:latin typeface="Arial" charset="0"/>
              </a:defRPr>
            </a:lvl3pPr>
            <a:lvl4pPr algn="l" defTabSz="895350" rtl="0" eaLnBrk="0" fontAlgn="base" hangingPunct="0">
              <a:spcBef>
                <a:spcPct val="0"/>
              </a:spcBef>
              <a:spcAft>
                <a:spcPct val="0"/>
              </a:spcAft>
              <a:defRPr sz="1900" b="1">
                <a:solidFill>
                  <a:schemeClr val="tx2"/>
                </a:solidFill>
                <a:latin typeface="Arial" charset="0"/>
              </a:defRPr>
            </a:lvl4pPr>
            <a:lvl5pPr algn="l" defTabSz="895350" rtl="0" eaLnBrk="0" fontAlgn="base" hangingPunct="0">
              <a:spcBef>
                <a:spcPct val="0"/>
              </a:spcBef>
              <a:spcAft>
                <a:spcPct val="0"/>
              </a:spcAft>
              <a:defRPr sz="1900" b="1">
                <a:solidFill>
                  <a:schemeClr val="tx2"/>
                </a:solidFill>
                <a:latin typeface="Arial" charset="0"/>
              </a:defRPr>
            </a:lvl5pPr>
            <a:lvl6pPr marL="457200" algn="l" defTabSz="895350" rtl="0" fontAlgn="base">
              <a:spcBef>
                <a:spcPct val="0"/>
              </a:spcBef>
              <a:spcAft>
                <a:spcPct val="0"/>
              </a:spcAft>
              <a:defRPr sz="1900" b="1">
                <a:solidFill>
                  <a:schemeClr val="tx2"/>
                </a:solidFill>
                <a:latin typeface="Arial" charset="0"/>
              </a:defRPr>
            </a:lvl6pPr>
            <a:lvl7pPr marL="914400" algn="l" defTabSz="895350" rtl="0" fontAlgn="base">
              <a:spcBef>
                <a:spcPct val="0"/>
              </a:spcBef>
              <a:spcAft>
                <a:spcPct val="0"/>
              </a:spcAft>
              <a:defRPr sz="1900" b="1">
                <a:solidFill>
                  <a:schemeClr val="tx2"/>
                </a:solidFill>
                <a:latin typeface="Arial" charset="0"/>
              </a:defRPr>
            </a:lvl7pPr>
            <a:lvl8pPr marL="1371600" algn="l" defTabSz="895350" rtl="0" fontAlgn="base">
              <a:spcBef>
                <a:spcPct val="0"/>
              </a:spcBef>
              <a:spcAft>
                <a:spcPct val="0"/>
              </a:spcAft>
              <a:defRPr sz="1900" b="1">
                <a:solidFill>
                  <a:schemeClr val="tx2"/>
                </a:solidFill>
                <a:latin typeface="Arial" charset="0"/>
              </a:defRPr>
            </a:lvl8pPr>
            <a:lvl9pPr marL="1828800" algn="l" defTabSz="895350" rtl="0" fontAlgn="base">
              <a:spcBef>
                <a:spcPct val="0"/>
              </a:spcBef>
              <a:spcAft>
                <a:spcPct val="0"/>
              </a:spcAft>
              <a:defRPr sz="1900" b="1">
                <a:solidFill>
                  <a:schemeClr val="tx2"/>
                </a:solidFill>
                <a:latin typeface="Arial" charset="0"/>
              </a:defRPr>
            </a:lvl9pPr>
          </a:lstStyle>
          <a:p>
            <a:pPr algn="ctr"/>
            <a:r>
              <a:rPr lang="en-US" sz="8000" kern="0" dirty="0">
                <a:solidFill>
                  <a:schemeClr val="bg1"/>
                </a:solidFill>
                <a:latin typeface="+mj-lt"/>
              </a:rPr>
              <a:t>Invest everything in</a:t>
            </a:r>
          </a:p>
          <a:p>
            <a:pPr algn="ctr"/>
            <a:endParaRPr lang="en-US" sz="8000" kern="0" dirty="0">
              <a:solidFill>
                <a:schemeClr val="bg1"/>
              </a:solidFill>
              <a:latin typeface="+mj-lt"/>
            </a:endParaRPr>
          </a:p>
        </p:txBody>
      </p:sp>
      <p:pic>
        <p:nvPicPr>
          <p:cNvPr id="2050" name="Picture 2" descr="3 Roadblocks to Widespread Crypto Adoption - PaymentsJournal">
            <a:extLst>
              <a:ext uri="{FF2B5EF4-FFF2-40B4-BE49-F238E27FC236}">
                <a16:creationId xmlns:a16="http://schemas.microsoft.com/office/drawing/2014/main" id="{6C6131F8-5BBF-2DE9-4358-6F332E11A95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82" t="30466" r="5145" b="12722"/>
          <a:stretch/>
        </p:blipFill>
        <p:spPr bwMode="auto">
          <a:xfrm>
            <a:off x="2491898" y="3442698"/>
            <a:ext cx="3977640" cy="12527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1EFBCD-D391-4910-B06C-6F2AF0A2FD10}"/>
              </a:ext>
            </a:extLst>
          </p:cNvPr>
          <p:cNvSpPr txBox="1"/>
          <p:nvPr/>
        </p:nvSpPr>
        <p:spPr>
          <a:xfrm>
            <a:off x="3016910" y="273556"/>
            <a:ext cx="3187091" cy="6447919"/>
          </a:xfrm>
          <a:prstGeom prst="rect">
            <a:avLst/>
          </a:prstGeom>
          <a:noFill/>
        </p:spPr>
        <p:txBody>
          <a:bodyPr wrap="none" rtlCol="0">
            <a:spAutoFit/>
          </a:bodyPr>
          <a:lstStyle/>
          <a:p>
            <a:r>
              <a:rPr lang="en-US" sz="41300" dirty="0">
                <a:solidFill>
                  <a:srgbClr val="FF0000"/>
                </a:solidFill>
                <a:latin typeface="+mn-lt"/>
              </a:rPr>
              <a:t>X</a:t>
            </a:r>
          </a:p>
        </p:txBody>
      </p:sp>
    </p:spTree>
    <p:extLst>
      <p:ext uri="{BB962C8B-B14F-4D97-AF65-F5344CB8AC3E}">
        <p14:creationId xmlns:p14="http://schemas.microsoft.com/office/powerpoint/2010/main" val="137156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563" y="486666"/>
            <a:ext cx="6719582" cy="830997"/>
          </a:xfrm>
        </p:spPr>
        <p:txBody>
          <a:bodyPr/>
          <a:lstStyle/>
          <a:p>
            <a:r>
              <a:rPr lang="en-US" dirty="0">
                <a:latin typeface="+mj-lt"/>
              </a:rPr>
              <a:t>The secret to investing…</a:t>
            </a:r>
          </a:p>
        </p:txBody>
      </p:sp>
      <p:sp>
        <p:nvSpPr>
          <p:cNvPr id="7" name="TextBox 10"/>
          <p:cNvSpPr txBox="1">
            <a:spLocks noChangeArrowheads="1"/>
          </p:cNvSpPr>
          <p:nvPr/>
        </p:nvSpPr>
        <p:spPr bwMode="auto">
          <a:xfrm>
            <a:off x="0" y="2268747"/>
            <a:ext cx="8961437" cy="2648310"/>
          </a:xfrm>
          <a:prstGeom prst="rect">
            <a:avLst/>
          </a:prstGeom>
          <a:solidFill>
            <a:srgbClr val="31B4C4"/>
          </a:solidFill>
          <a:ln w="9525">
            <a:noFill/>
            <a:miter lim="800000"/>
            <a:headEnd/>
            <a:tailEnd/>
          </a:ln>
        </p:spPr>
        <p:txBody>
          <a:bodyPr wrap="square" anchor="ctr" anchorCtr="0">
            <a:noAutofit/>
          </a:bodyPr>
          <a:lstStyle/>
          <a:p>
            <a:pPr algn="ctr"/>
            <a:endParaRPr lang="en-US" sz="4800" dirty="0">
              <a:solidFill>
                <a:srgbClr val="002060"/>
              </a:solidFill>
              <a:latin typeface="+mj-lt"/>
            </a:endParaRPr>
          </a:p>
          <a:p>
            <a:pPr algn="ctr"/>
            <a:endParaRPr lang="en-US" sz="4800" dirty="0">
              <a:solidFill>
                <a:srgbClr val="002060"/>
              </a:solidFill>
              <a:latin typeface="+mj-lt"/>
            </a:endParaRPr>
          </a:p>
        </p:txBody>
      </p:sp>
      <p:sp>
        <p:nvSpPr>
          <p:cNvPr id="8" name="Title 4"/>
          <p:cNvSpPr txBox="1">
            <a:spLocks/>
          </p:cNvSpPr>
          <p:nvPr/>
        </p:nvSpPr>
        <p:spPr bwMode="auto">
          <a:xfrm>
            <a:off x="1" y="2391034"/>
            <a:ext cx="8961436" cy="210332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l" defTabSz="895350" rtl="0" eaLnBrk="0" fontAlgn="base" hangingPunct="0">
              <a:spcBef>
                <a:spcPct val="0"/>
              </a:spcBef>
              <a:spcAft>
                <a:spcPct val="0"/>
              </a:spcAft>
              <a:defRPr sz="5400" b="1">
                <a:solidFill>
                  <a:srgbClr val="8F8F8F"/>
                </a:solidFill>
                <a:latin typeface="Bebas Neue Bold" panose="020B0606020202050201" pitchFamily="34" charset="0"/>
                <a:ea typeface="+mj-ea"/>
                <a:cs typeface="+mj-cs"/>
              </a:defRPr>
            </a:lvl1pPr>
            <a:lvl2pPr algn="l" defTabSz="895350" rtl="0" eaLnBrk="0" fontAlgn="base" hangingPunct="0">
              <a:spcBef>
                <a:spcPct val="0"/>
              </a:spcBef>
              <a:spcAft>
                <a:spcPct val="0"/>
              </a:spcAft>
              <a:defRPr sz="1900" b="1">
                <a:solidFill>
                  <a:schemeClr val="tx2"/>
                </a:solidFill>
                <a:latin typeface="Arial" charset="0"/>
              </a:defRPr>
            </a:lvl2pPr>
            <a:lvl3pPr algn="l" defTabSz="895350" rtl="0" eaLnBrk="0" fontAlgn="base" hangingPunct="0">
              <a:spcBef>
                <a:spcPct val="0"/>
              </a:spcBef>
              <a:spcAft>
                <a:spcPct val="0"/>
              </a:spcAft>
              <a:defRPr sz="1900" b="1">
                <a:solidFill>
                  <a:schemeClr val="tx2"/>
                </a:solidFill>
                <a:latin typeface="Arial" charset="0"/>
              </a:defRPr>
            </a:lvl3pPr>
            <a:lvl4pPr algn="l" defTabSz="895350" rtl="0" eaLnBrk="0" fontAlgn="base" hangingPunct="0">
              <a:spcBef>
                <a:spcPct val="0"/>
              </a:spcBef>
              <a:spcAft>
                <a:spcPct val="0"/>
              </a:spcAft>
              <a:defRPr sz="1900" b="1">
                <a:solidFill>
                  <a:schemeClr val="tx2"/>
                </a:solidFill>
                <a:latin typeface="Arial" charset="0"/>
              </a:defRPr>
            </a:lvl4pPr>
            <a:lvl5pPr algn="l" defTabSz="895350" rtl="0" eaLnBrk="0" fontAlgn="base" hangingPunct="0">
              <a:spcBef>
                <a:spcPct val="0"/>
              </a:spcBef>
              <a:spcAft>
                <a:spcPct val="0"/>
              </a:spcAft>
              <a:defRPr sz="1900" b="1">
                <a:solidFill>
                  <a:schemeClr val="tx2"/>
                </a:solidFill>
                <a:latin typeface="Arial" charset="0"/>
              </a:defRPr>
            </a:lvl5pPr>
            <a:lvl6pPr marL="457200" algn="l" defTabSz="895350" rtl="0" fontAlgn="base">
              <a:spcBef>
                <a:spcPct val="0"/>
              </a:spcBef>
              <a:spcAft>
                <a:spcPct val="0"/>
              </a:spcAft>
              <a:defRPr sz="1900" b="1">
                <a:solidFill>
                  <a:schemeClr val="tx2"/>
                </a:solidFill>
                <a:latin typeface="Arial" charset="0"/>
              </a:defRPr>
            </a:lvl6pPr>
            <a:lvl7pPr marL="914400" algn="l" defTabSz="895350" rtl="0" fontAlgn="base">
              <a:spcBef>
                <a:spcPct val="0"/>
              </a:spcBef>
              <a:spcAft>
                <a:spcPct val="0"/>
              </a:spcAft>
              <a:defRPr sz="1900" b="1">
                <a:solidFill>
                  <a:schemeClr val="tx2"/>
                </a:solidFill>
                <a:latin typeface="Arial" charset="0"/>
              </a:defRPr>
            </a:lvl7pPr>
            <a:lvl8pPr marL="1371600" algn="l" defTabSz="895350" rtl="0" fontAlgn="base">
              <a:spcBef>
                <a:spcPct val="0"/>
              </a:spcBef>
              <a:spcAft>
                <a:spcPct val="0"/>
              </a:spcAft>
              <a:defRPr sz="1900" b="1">
                <a:solidFill>
                  <a:schemeClr val="tx2"/>
                </a:solidFill>
                <a:latin typeface="Arial" charset="0"/>
              </a:defRPr>
            </a:lvl8pPr>
            <a:lvl9pPr marL="1828800" algn="l" defTabSz="895350" rtl="0" fontAlgn="base">
              <a:spcBef>
                <a:spcPct val="0"/>
              </a:spcBef>
              <a:spcAft>
                <a:spcPct val="0"/>
              </a:spcAft>
              <a:defRPr sz="1900" b="1">
                <a:solidFill>
                  <a:schemeClr val="tx2"/>
                </a:solidFill>
                <a:latin typeface="Arial" charset="0"/>
              </a:defRPr>
            </a:lvl9pPr>
          </a:lstStyle>
          <a:p>
            <a:pPr algn="ctr"/>
            <a:r>
              <a:rPr lang="en-US" sz="8000" kern="0" dirty="0">
                <a:solidFill>
                  <a:schemeClr val="bg1"/>
                </a:solidFill>
                <a:latin typeface="+mj-lt"/>
              </a:rPr>
              <a:t>Be average</a:t>
            </a:r>
          </a:p>
        </p:txBody>
      </p:sp>
    </p:spTree>
    <p:extLst>
      <p:ext uri="{BB962C8B-B14F-4D97-AF65-F5344CB8AC3E}">
        <p14:creationId xmlns:p14="http://schemas.microsoft.com/office/powerpoint/2010/main" val="129375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t="6276"/>
          <a:stretch/>
        </p:blipFill>
        <p:spPr bwMode="auto">
          <a:xfrm>
            <a:off x="491682" y="1316616"/>
            <a:ext cx="3168212" cy="2107068"/>
          </a:xfrm>
          <a:prstGeom prst="rect">
            <a:avLst/>
          </a:prstGeom>
          <a:noFill/>
          <a:ln w="9525">
            <a:noFill/>
            <a:miter lim="800000"/>
            <a:headEnd/>
            <a:tailEnd/>
          </a:ln>
        </p:spPr>
      </p:pic>
      <p:sp>
        <p:nvSpPr>
          <p:cNvPr id="13314" name="Title 1"/>
          <p:cNvSpPr>
            <a:spLocks noGrp="1"/>
          </p:cNvSpPr>
          <p:nvPr>
            <p:ph type="title"/>
          </p:nvPr>
        </p:nvSpPr>
        <p:spPr>
          <a:xfrm>
            <a:off x="866194" y="280253"/>
            <a:ext cx="8618537" cy="738664"/>
          </a:xfrm>
        </p:spPr>
        <p:txBody>
          <a:bodyPr/>
          <a:lstStyle/>
          <a:p>
            <a:r>
              <a:rPr lang="en-US" sz="4800" b="0" dirty="0"/>
              <a:t>The Bet</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1786" y="1898747"/>
            <a:ext cx="1455349" cy="572437"/>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0453" y="4227368"/>
            <a:ext cx="1625335" cy="1625335"/>
          </a:xfrm>
          <a:prstGeom prst="rect">
            <a:avLst/>
          </a:prstGeom>
        </p:spPr>
      </p:pic>
      <p:sp>
        <p:nvSpPr>
          <p:cNvPr id="16" name="Rectangle 15"/>
          <p:cNvSpPr/>
          <p:nvPr/>
        </p:nvSpPr>
        <p:spPr>
          <a:xfrm>
            <a:off x="2075788" y="3621232"/>
            <a:ext cx="4779121" cy="2837605"/>
          </a:xfrm>
          <a:prstGeom prst="rect">
            <a:avLst/>
          </a:prstGeom>
        </p:spPr>
        <p:txBody>
          <a:bodyPr vert="horz" lIns="50182" tIns="25091" rIns="50182" bIns="25091" rtlCol="0" anchor="ctr">
            <a:noAutofit/>
          </a:bodyPr>
          <a:lstStyle/>
          <a:p>
            <a:pPr defTabSz="1792270"/>
            <a:r>
              <a:rPr lang="en-US" sz="4800" b="0" kern="0" dirty="0">
                <a:solidFill>
                  <a:srgbClr val="8F8F8F"/>
                </a:solidFill>
                <a:latin typeface="Bebas Neue Bold" panose="020B0606020202050201" pitchFamily="34" charset="0"/>
                <a:ea typeface="+mj-ea"/>
                <a:cs typeface="+mj-cs"/>
              </a:rPr>
              <a:t>$1,000,000</a:t>
            </a:r>
            <a:endParaRPr lang="en-GB" sz="4800" b="0" dirty="0">
              <a:solidFill>
                <a:srgbClr val="8F8F8F"/>
              </a:solidFill>
              <a:latin typeface="Bebas Neue Bold" panose="020B0606020202050201" pitchFamily="34" charset="0"/>
              <a:ea typeface="+mj-ea"/>
              <a:cs typeface="+mj-cs"/>
            </a:endParaRPr>
          </a:p>
        </p:txBody>
      </p:sp>
      <p:pic>
        <p:nvPicPr>
          <p:cNvPr id="17" name="Picture 16"/>
          <p:cNvPicPr>
            <a:picLocks noChangeAspect="1"/>
          </p:cNvPicPr>
          <p:nvPr/>
        </p:nvPicPr>
        <p:blipFill rotWithShape="1">
          <a:blip r:embed="rId6" cstate="screen">
            <a:extLst>
              <a:ext uri="{28A0092B-C50C-407E-A947-70E740481C1C}">
                <a14:useLocalDpi xmlns:a14="http://schemas.microsoft.com/office/drawing/2010/main"/>
              </a:ext>
            </a:extLst>
          </a:blip>
          <a:srcRect l="54931" t="3169" r="13074" b="5058"/>
          <a:stretch/>
        </p:blipFill>
        <p:spPr>
          <a:xfrm>
            <a:off x="5837274" y="0"/>
            <a:ext cx="3464405" cy="6721475"/>
          </a:xfrm>
          <a:prstGeom prst="rect">
            <a:avLst/>
          </a:prstGeom>
        </p:spPr>
      </p:pic>
    </p:spTree>
    <p:extLst>
      <p:ext uri="{BB962C8B-B14F-4D97-AF65-F5344CB8AC3E}">
        <p14:creationId xmlns:p14="http://schemas.microsoft.com/office/powerpoint/2010/main" val="373606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 fill="hold"/>
                                        <p:tgtEl>
                                          <p:spTgt spid="11"/>
                                        </p:tgtEl>
                                        <p:attrNameLst>
                                          <p:attrName>ppt_x</p:attrName>
                                        </p:attrNameLst>
                                      </p:cBhvr>
                                      <p:tavLst>
                                        <p:tav tm="0">
                                          <p:val>
                                            <p:strVal val="#ppt_x"/>
                                          </p:val>
                                        </p:tav>
                                        <p:tav tm="100000">
                                          <p:val>
                                            <p:strVal val="#ppt_x"/>
                                          </p:val>
                                        </p:tav>
                                      </p:tavLst>
                                    </p:anim>
                                    <p:anim calcmode="lin" valueType="num">
                                      <p:cBhvr additive="base">
                                        <p:cTn id="14" dur="1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 fill="hold"/>
                                        <p:tgtEl>
                                          <p:spTgt spid="12"/>
                                        </p:tgtEl>
                                        <p:attrNameLst>
                                          <p:attrName>ppt_x</p:attrName>
                                        </p:attrNameLst>
                                      </p:cBhvr>
                                      <p:tavLst>
                                        <p:tav tm="0">
                                          <p:val>
                                            <p:strVal val="#ppt_x"/>
                                          </p:val>
                                        </p:tav>
                                        <p:tav tm="100000">
                                          <p:val>
                                            <p:strVal val="#ppt_x"/>
                                          </p:val>
                                        </p:tav>
                                      </p:tavLst>
                                    </p:anim>
                                    <p:anim calcmode="lin" valueType="num">
                                      <p:cBhvr additive="base">
                                        <p:cTn id="18" dur="1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 fill="hold"/>
                                        <p:tgtEl>
                                          <p:spTgt spid="16"/>
                                        </p:tgtEl>
                                        <p:attrNameLst>
                                          <p:attrName>ppt_x</p:attrName>
                                        </p:attrNameLst>
                                      </p:cBhvr>
                                      <p:tavLst>
                                        <p:tav tm="0">
                                          <p:val>
                                            <p:strVal val="#ppt_x"/>
                                          </p:val>
                                        </p:tav>
                                        <p:tav tm="100000">
                                          <p:val>
                                            <p:strVal val="#ppt_x"/>
                                          </p:val>
                                        </p:tav>
                                      </p:tavLst>
                                    </p:anim>
                                    <p:anim calcmode="lin" valueType="num">
                                      <p:cBhvr additive="base">
                                        <p:cTn id="22" dur="1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866194" y="280253"/>
            <a:ext cx="8618537" cy="738664"/>
          </a:xfrm>
        </p:spPr>
        <p:txBody>
          <a:bodyPr/>
          <a:lstStyle/>
          <a:p>
            <a:r>
              <a:rPr lang="en-US" sz="4800" b="0" dirty="0"/>
              <a:t>The results</a:t>
            </a:r>
          </a:p>
        </p:txBody>
      </p:sp>
      <p:cxnSp>
        <p:nvCxnSpPr>
          <p:cNvPr id="10" name="Straight Connector 9"/>
          <p:cNvCxnSpPr/>
          <p:nvPr/>
        </p:nvCxnSpPr>
        <p:spPr>
          <a:xfrm>
            <a:off x="755009" y="1061185"/>
            <a:ext cx="7752454"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graphicFrame>
        <p:nvGraphicFramePr>
          <p:cNvPr id="14" name="Chart 13"/>
          <p:cNvGraphicFramePr>
            <a:graphicFrameLocks/>
          </p:cNvGraphicFramePr>
          <p:nvPr/>
        </p:nvGraphicFramePr>
        <p:xfrm>
          <a:off x="755009" y="1392518"/>
          <a:ext cx="7612049" cy="4392706"/>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bwMode="auto">
          <a:xfrm>
            <a:off x="6287252" y="1906494"/>
            <a:ext cx="2074658" cy="3962399"/>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3720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E1DD52-1608-4A3A-A7F0-9DD597F76492}"/>
              </a:ext>
            </a:extLst>
          </p:cNvPr>
          <p:cNvGraphicFramePr>
            <a:graphicFrameLocks noChangeAspect="1"/>
          </p:cNvGraphicFramePr>
          <p:nvPr>
            <p:custDataLst>
              <p:tags r:id="rId2"/>
            </p:custDataLst>
            <p:extLst>
              <p:ext uri="{D42A27DB-BD31-4B8C-83A1-F6EECF244321}">
                <p14:modId xmlns:p14="http://schemas.microsoft.com/office/powerpoint/2010/main" val="399352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9" name="think-cell Slide" r:id="rId6" imgW="261" imgH="264" progId="TCLayout.ActiveDocument.1">
                  <p:embed/>
                </p:oleObj>
              </mc:Choice>
              <mc:Fallback>
                <p:oleObj name="think-cell Slide" r:id="rId6" imgW="261" imgH="264" progId="TCLayout.ActiveDocument.1">
                  <p:embed/>
                  <p:pic>
                    <p:nvPicPr>
                      <p:cNvPr id="3" name="Object 2" hidden="1">
                        <a:extLst>
                          <a:ext uri="{FF2B5EF4-FFF2-40B4-BE49-F238E27FC236}">
                            <a16:creationId xmlns:a16="http://schemas.microsoft.com/office/drawing/2014/main" id="{9BE1DD52-1608-4A3A-A7F0-9DD597F7649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05D2992-4EF7-4AB9-909C-1DACC303C421}"/>
              </a:ext>
            </a:extLst>
          </p:cNvPr>
          <p:cNvSpPr/>
          <p:nvPr>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endParaRPr kumimoji="0" lang="en-US" sz="4800" b="0" u="none" strike="noStrike" cap="none" normalizeH="0" dirty="0">
              <a:ln>
                <a:noFill/>
              </a:ln>
              <a:solidFill>
                <a:schemeClr val="tx1"/>
              </a:solidFill>
              <a:effectLst/>
              <a:latin typeface="Bebas Neue Bold" panose="020B0604020202020204" charset="0"/>
              <a:ea typeface="+mj-ea"/>
              <a:cs typeface="+mj-cs"/>
              <a:sym typeface="Bebas Neue Bold" panose="020B0604020202020204" charset="0"/>
            </a:endParaRPr>
          </a:p>
        </p:txBody>
      </p:sp>
      <p:sp>
        <p:nvSpPr>
          <p:cNvPr id="13314" name="Title 1"/>
          <p:cNvSpPr>
            <a:spLocks noGrp="1"/>
          </p:cNvSpPr>
          <p:nvPr>
            <p:ph type="title"/>
          </p:nvPr>
        </p:nvSpPr>
        <p:spPr>
          <a:xfrm>
            <a:off x="866194" y="280253"/>
            <a:ext cx="8618537" cy="738664"/>
          </a:xfrm>
        </p:spPr>
        <p:txBody>
          <a:bodyPr/>
          <a:lstStyle/>
          <a:p>
            <a:r>
              <a:rPr lang="en-US" sz="4800" b="0" dirty="0"/>
              <a:t>Why Investing Is critical</a:t>
            </a:r>
          </a:p>
        </p:txBody>
      </p:sp>
      <p:cxnSp>
        <p:nvCxnSpPr>
          <p:cNvPr id="10" name="Straight Connector 9"/>
          <p:cNvCxnSpPr/>
          <p:nvPr/>
        </p:nvCxnSpPr>
        <p:spPr>
          <a:xfrm>
            <a:off x="755009" y="1061185"/>
            <a:ext cx="7752454"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
        <p:nvSpPr>
          <p:cNvPr id="4" name="TextBox 3">
            <a:extLst>
              <a:ext uri="{FF2B5EF4-FFF2-40B4-BE49-F238E27FC236}">
                <a16:creationId xmlns:a16="http://schemas.microsoft.com/office/drawing/2014/main" id="{F13617C0-8403-44B6-BD03-544BE8E6AF75}"/>
              </a:ext>
            </a:extLst>
          </p:cNvPr>
          <p:cNvSpPr txBox="1"/>
          <p:nvPr/>
        </p:nvSpPr>
        <p:spPr>
          <a:xfrm>
            <a:off x="929647" y="1492083"/>
            <a:ext cx="2963760" cy="523220"/>
          </a:xfrm>
          <a:prstGeom prst="rect">
            <a:avLst/>
          </a:prstGeom>
          <a:noFill/>
        </p:spPr>
        <p:txBody>
          <a:bodyPr wrap="square" rtlCol="0">
            <a:noAutofit/>
          </a:bodyPr>
          <a:lstStyle/>
          <a:p>
            <a:pPr algn="ctr"/>
            <a:r>
              <a:rPr lang="en-US" sz="4000" dirty="0">
                <a:solidFill>
                  <a:srgbClr val="0070C0"/>
                </a:solidFill>
              </a:rPr>
              <a:t>0.09%</a:t>
            </a:r>
          </a:p>
        </p:txBody>
      </p:sp>
      <p:sp>
        <p:nvSpPr>
          <p:cNvPr id="9" name="TextBox 8">
            <a:extLst>
              <a:ext uri="{FF2B5EF4-FFF2-40B4-BE49-F238E27FC236}">
                <a16:creationId xmlns:a16="http://schemas.microsoft.com/office/drawing/2014/main" id="{A53A9C08-B13B-4F96-B07F-641033BD3D03}"/>
              </a:ext>
            </a:extLst>
          </p:cNvPr>
          <p:cNvSpPr txBox="1"/>
          <p:nvPr/>
        </p:nvSpPr>
        <p:spPr>
          <a:xfrm>
            <a:off x="929647" y="2155983"/>
            <a:ext cx="2963760" cy="584775"/>
          </a:xfrm>
          <a:prstGeom prst="rect">
            <a:avLst/>
          </a:prstGeom>
          <a:noFill/>
        </p:spPr>
        <p:txBody>
          <a:bodyPr wrap="square" rtlCol="0">
            <a:noAutofit/>
          </a:bodyPr>
          <a:lstStyle/>
          <a:p>
            <a:pPr algn="ctr"/>
            <a:r>
              <a:rPr lang="en-US" sz="2400" b="0" dirty="0"/>
              <a:t>Average Savings Interest Rate</a:t>
            </a:r>
          </a:p>
          <a:p>
            <a:pPr algn="ctr"/>
            <a:r>
              <a:rPr lang="en-US" sz="2400" b="0" dirty="0"/>
              <a:t>(0.01% - 2.0%)</a:t>
            </a:r>
          </a:p>
        </p:txBody>
      </p:sp>
      <p:sp>
        <p:nvSpPr>
          <p:cNvPr id="11" name="TextBox 10">
            <a:extLst>
              <a:ext uri="{FF2B5EF4-FFF2-40B4-BE49-F238E27FC236}">
                <a16:creationId xmlns:a16="http://schemas.microsoft.com/office/drawing/2014/main" id="{91215F2D-A9AD-4006-AA7D-0AD5B46B319E}"/>
              </a:ext>
            </a:extLst>
          </p:cNvPr>
          <p:cNvSpPr txBox="1"/>
          <p:nvPr/>
        </p:nvSpPr>
        <p:spPr>
          <a:xfrm>
            <a:off x="929647" y="3543622"/>
            <a:ext cx="2963760" cy="523220"/>
          </a:xfrm>
          <a:prstGeom prst="rect">
            <a:avLst/>
          </a:prstGeom>
          <a:noFill/>
        </p:spPr>
        <p:txBody>
          <a:bodyPr wrap="square" rtlCol="0">
            <a:noAutofit/>
          </a:bodyPr>
          <a:lstStyle/>
          <a:p>
            <a:pPr algn="ctr"/>
            <a:r>
              <a:rPr lang="en-US" sz="4000" dirty="0">
                <a:solidFill>
                  <a:srgbClr val="FFC000"/>
                </a:solidFill>
              </a:rPr>
              <a:t>1.1%</a:t>
            </a:r>
          </a:p>
        </p:txBody>
      </p:sp>
      <p:sp>
        <p:nvSpPr>
          <p:cNvPr id="13" name="TextBox 12">
            <a:extLst>
              <a:ext uri="{FF2B5EF4-FFF2-40B4-BE49-F238E27FC236}">
                <a16:creationId xmlns:a16="http://schemas.microsoft.com/office/drawing/2014/main" id="{05E87ED4-6858-4DE6-8DD4-7CCD4E0D3509}"/>
              </a:ext>
            </a:extLst>
          </p:cNvPr>
          <p:cNvSpPr txBox="1"/>
          <p:nvPr/>
        </p:nvSpPr>
        <p:spPr>
          <a:xfrm>
            <a:off x="929647" y="4235658"/>
            <a:ext cx="2963760" cy="584775"/>
          </a:xfrm>
          <a:prstGeom prst="rect">
            <a:avLst/>
          </a:prstGeom>
          <a:noFill/>
        </p:spPr>
        <p:txBody>
          <a:bodyPr wrap="square" rtlCol="0">
            <a:noAutofit/>
          </a:bodyPr>
          <a:lstStyle/>
          <a:p>
            <a:pPr algn="ctr"/>
            <a:r>
              <a:rPr lang="en-US" sz="2400" dirty="0"/>
              <a:t>Bonds</a:t>
            </a:r>
          </a:p>
          <a:p>
            <a:pPr algn="ctr"/>
            <a:r>
              <a:rPr lang="en-US" sz="2400" b="0" dirty="0"/>
              <a:t>(1914 -2014)</a:t>
            </a:r>
          </a:p>
          <a:p>
            <a:pPr algn="ctr"/>
            <a:r>
              <a:rPr lang="en-US" sz="2400" b="0" dirty="0"/>
              <a:t>(adjusted for inflation)</a:t>
            </a:r>
          </a:p>
        </p:txBody>
      </p:sp>
      <p:sp>
        <p:nvSpPr>
          <p:cNvPr id="15" name="TextBox 14">
            <a:extLst>
              <a:ext uri="{FF2B5EF4-FFF2-40B4-BE49-F238E27FC236}">
                <a16:creationId xmlns:a16="http://schemas.microsoft.com/office/drawing/2014/main" id="{0538DA73-6FBF-4048-B1FF-451B81A0EDD8}"/>
              </a:ext>
            </a:extLst>
          </p:cNvPr>
          <p:cNvSpPr txBox="1"/>
          <p:nvPr/>
        </p:nvSpPr>
        <p:spPr>
          <a:xfrm>
            <a:off x="5322688" y="1492083"/>
            <a:ext cx="2963760" cy="523220"/>
          </a:xfrm>
          <a:prstGeom prst="rect">
            <a:avLst/>
          </a:prstGeom>
          <a:noFill/>
        </p:spPr>
        <p:txBody>
          <a:bodyPr wrap="square" rtlCol="0">
            <a:noAutofit/>
          </a:bodyPr>
          <a:lstStyle/>
          <a:p>
            <a:pPr algn="ctr"/>
            <a:r>
              <a:rPr lang="en-US" sz="4000" dirty="0">
                <a:solidFill>
                  <a:srgbClr val="FF0000"/>
                </a:solidFill>
              </a:rPr>
              <a:t>1.81%</a:t>
            </a:r>
          </a:p>
        </p:txBody>
      </p:sp>
      <p:sp>
        <p:nvSpPr>
          <p:cNvPr id="16" name="TextBox 15">
            <a:extLst>
              <a:ext uri="{FF2B5EF4-FFF2-40B4-BE49-F238E27FC236}">
                <a16:creationId xmlns:a16="http://schemas.microsoft.com/office/drawing/2014/main" id="{45CDA2B9-BBD9-46BB-AB25-11CEECDA7D58}"/>
              </a:ext>
            </a:extLst>
          </p:cNvPr>
          <p:cNvSpPr txBox="1"/>
          <p:nvPr/>
        </p:nvSpPr>
        <p:spPr>
          <a:xfrm>
            <a:off x="5322688" y="2155983"/>
            <a:ext cx="2963760" cy="584775"/>
          </a:xfrm>
          <a:prstGeom prst="rect">
            <a:avLst/>
          </a:prstGeom>
          <a:noFill/>
        </p:spPr>
        <p:txBody>
          <a:bodyPr wrap="square" rtlCol="0">
            <a:noAutofit/>
          </a:bodyPr>
          <a:lstStyle/>
          <a:p>
            <a:pPr algn="ctr"/>
            <a:r>
              <a:rPr lang="en-US" sz="2400" b="0" dirty="0"/>
              <a:t>2019 Inflation Rate</a:t>
            </a:r>
          </a:p>
        </p:txBody>
      </p:sp>
      <p:sp>
        <p:nvSpPr>
          <p:cNvPr id="17" name="TextBox 16">
            <a:extLst>
              <a:ext uri="{FF2B5EF4-FFF2-40B4-BE49-F238E27FC236}">
                <a16:creationId xmlns:a16="http://schemas.microsoft.com/office/drawing/2014/main" id="{A82BA55B-78CF-4926-B879-FC91E81ECB72}"/>
              </a:ext>
            </a:extLst>
          </p:cNvPr>
          <p:cNvSpPr txBox="1"/>
          <p:nvPr/>
        </p:nvSpPr>
        <p:spPr>
          <a:xfrm>
            <a:off x="5322688" y="3543622"/>
            <a:ext cx="2963760" cy="523220"/>
          </a:xfrm>
          <a:prstGeom prst="rect">
            <a:avLst/>
          </a:prstGeom>
          <a:noFill/>
        </p:spPr>
        <p:txBody>
          <a:bodyPr wrap="square" rtlCol="0">
            <a:noAutofit/>
          </a:bodyPr>
          <a:lstStyle/>
          <a:p>
            <a:pPr algn="ctr"/>
            <a:r>
              <a:rPr lang="en-US" sz="4000" dirty="0">
                <a:solidFill>
                  <a:srgbClr val="008000"/>
                </a:solidFill>
              </a:rPr>
              <a:t>8.3%</a:t>
            </a:r>
          </a:p>
        </p:txBody>
      </p:sp>
      <p:sp>
        <p:nvSpPr>
          <p:cNvPr id="19" name="TextBox 18">
            <a:extLst>
              <a:ext uri="{FF2B5EF4-FFF2-40B4-BE49-F238E27FC236}">
                <a16:creationId xmlns:a16="http://schemas.microsoft.com/office/drawing/2014/main" id="{4A17DA78-7B5E-4D79-8C1A-5E63B01295B5}"/>
              </a:ext>
            </a:extLst>
          </p:cNvPr>
          <p:cNvSpPr txBox="1"/>
          <p:nvPr/>
        </p:nvSpPr>
        <p:spPr>
          <a:xfrm>
            <a:off x="5322688" y="4235658"/>
            <a:ext cx="2963760" cy="584775"/>
          </a:xfrm>
          <a:prstGeom prst="rect">
            <a:avLst/>
          </a:prstGeom>
          <a:noFill/>
        </p:spPr>
        <p:txBody>
          <a:bodyPr wrap="square" rtlCol="0">
            <a:noAutofit/>
          </a:bodyPr>
          <a:lstStyle/>
          <a:p>
            <a:pPr algn="ctr"/>
            <a:r>
              <a:rPr lang="en-US" sz="2400" dirty="0"/>
              <a:t>S&amp;P 500</a:t>
            </a:r>
          </a:p>
          <a:p>
            <a:pPr algn="ctr"/>
            <a:r>
              <a:rPr lang="en-US" sz="2400" b="0" dirty="0"/>
              <a:t>(1914 -2014)</a:t>
            </a:r>
          </a:p>
          <a:p>
            <a:pPr algn="ctr"/>
            <a:r>
              <a:rPr lang="en-US" sz="2400" b="0" dirty="0"/>
              <a:t>(adjusted for inflation)</a:t>
            </a:r>
          </a:p>
        </p:txBody>
      </p:sp>
    </p:spTree>
    <p:extLst>
      <p:ext uri="{BB962C8B-B14F-4D97-AF65-F5344CB8AC3E}">
        <p14:creationId xmlns:p14="http://schemas.microsoft.com/office/powerpoint/2010/main" val="2490511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E1DD52-1608-4A3A-A7F0-9DD597F76492}"/>
              </a:ext>
            </a:extLst>
          </p:cNvPr>
          <p:cNvGraphicFramePr>
            <a:graphicFrameLocks noChangeAspect="1"/>
          </p:cNvGraphicFramePr>
          <p:nvPr>
            <p:custDataLst>
              <p:tags r:id="rId2"/>
            </p:custDataLst>
            <p:extLst>
              <p:ext uri="{D42A27DB-BD31-4B8C-83A1-F6EECF244321}">
                <p14:modId xmlns:p14="http://schemas.microsoft.com/office/powerpoint/2010/main" val="239769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3" name="think-cell Slide" r:id="rId6" imgW="261" imgH="264" progId="TCLayout.ActiveDocument.1">
                  <p:embed/>
                </p:oleObj>
              </mc:Choice>
              <mc:Fallback>
                <p:oleObj name="think-cell Slide" r:id="rId6" imgW="261" imgH="264" progId="TCLayout.ActiveDocument.1">
                  <p:embed/>
                  <p:pic>
                    <p:nvPicPr>
                      <p:cNvPr id="3" name="Object 2" hidden="1">
                        <a:extLst>
                          <a:ext uri="{FF2B5EF4-FFF2-40B4-BE49-F238E27FC236}">
                            <a16:creationId xmlns:a16="http://schemas.microsoft.com/office/drawing/2014/main" id="{9BE1DD52-1608-4A3A-A7F0-9DD597F7649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05D2992-4EF7-4AB9-909C-1DACC303C421}"/>
              </a:ext>
            </a:extLst>
          </p:cNvPr>
          <p:cNvSpPr/>
          <p:nvPr>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endParaRPr kumimoji="0" lang="en-US" sz="4800" b="0" u="none" strike="noStrike" cap="none" normalizeH="0" dirty="0">
              <a:ln>
                <a:noFill/>
              </a:ln>
              <a:solidFill>
                <a:schemeClr val="tx1"/>
              </a:solidFill>
              <a:effectLst/>
              <a:latin typeface="Bebas Neue Bold" panose="020B0604020202020204" charset="0"/>
              <a:ea typeface="+mj-ea"/>
              <a:cs typeface="+mj-cs"/>
              <a:sym typeface="Bebas Neue Bold" panose="020B0604020202020204" charset="0"/>
            </a:endParaRPr>
          </a:p>
        </p:txBody>
      </p:sp>
      <p:sp>
        <p:nvSpPr>
          <p:cNvPr id="13314" name="Title 1"/>
          <p:cNvSpPr>
            <a:spLocks noGrp="1"/>
          </p:cNvSpPr>
          <p:nvPr>
            <p:ph type="title"/>
          </p:nvPr>
        </p:nvSpPr>
        <p:spPr>
          <a:xfrm>
            <a:off x="866194" y="280253"/>
            <a:ext cx="8618537" cy="738664"/>
          </a:xfrm>
        </p:spPr>
        <p:txBody>
          <a:bodyPr/>
          <a:lstStyle/>
          <a:p>
            <a:r>
              <a:rPr lang="en-US" sz="4800" b="0" dirty="0"/>
              <a:t>Real growth of Stocks Vs Bonds</a:t>
            </a:r>
          </a:p>
        </p:txBody>
      </p:sp>
      <p:cxnSp>
        <p:nvCxnSpPr>
          <p:cNvPr id="10" name="Straight Connector 9"/>
          <p:cNvCxnSpPr/>
          <p:nvPr/>
        </p:nvCxnSpPr>
        <p:spPr>
          <a:xfrm>
            <a:off x="755009" y="1061185"/>
            <a:ext cx="7752454"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pic>
        <p:nvPicPr>
          <p:cNvPr id="6" name="Picture 5">
            <a:extLst>
              <a:ext uri="{FF2B5EF4-FFF2-40B4-BE49-F238E27FC236}">
                <a16:creationId xmlns:a16="http://schemas.microsoft.com/office/drawing/2014/main" id="{EBC24944-207E-4A10-AFCB-62025A52473A}"/>
              </a:ext>
            </a:extLst>
          </p:cNvPr>
          <p:cNvPicPr>
            <a:picLocks noChangeAspect="1"/>
          </p:cNvPicPr>
          <p:nvPr/>
        </p:nvPicPr>
        <p:blipFill rotWithShape="1">
          <a:blip r:embed="rId8"/>
          <a:srcRect t="8722"/>
          <a:stretch/>
        </p:blipFill>
        <p:spPr>
          <a:xfrm>
            <a:off x="755009" y="1322364"/>
            <a:ext cx="6941375" cy="4940870"/>
          </a:xfrm>
          <a:prstGeom prst="rect">
            <a:avLst/>
          </a:prstGeom>
        </p:spPr>
      </p:pic>
    </p:spTree>
    <p:extLst>
      <p:ext uri="{BB962C8B-B14F-4D97-AF65-F5344CB8AC3E}">
        <p14:creationId xmlns:p14="http://schemas.microsoft.com/office/powerpoint/2010/main" val="3741672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lincolnpennies.net/wp-content/uploads/2009/08/lincoln_penny_obverse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0682" y="2471580"/>
            <a:ext cx="2792275" cy="2785188"/>
          </a:xfrm>
          <a:prstGeom prst="rect">
            <a:avLst/>
          </a:prstGeom>
          <a:noFill/>
        </p:spPr>
      </p:pic>
      <p:sp>
        <p:nvSpPr>
          <p:cNvPr id="7" name="TextBox 6"/>
          <p:cNvSpPr txBox="1"/>
          <p:nvPr/>
        </p:nvSpPr>
        <p:spPr bwMode="white">
          <a:xfrm>
            <a:off x="710682" y="2015370"/>
            <a:ext cx="2788920" cy="521666"/>
          </a:xfrm>
          <a:prstGeom prst="rect">
            <a:avLst/>
          </a:prstGeom>
          <a:noFill/>
          <a:ln w="9525">
            <a:noFill/>
            <a:miter lim="800000"/>
            <a:headEnd/>
            <a:tailEnd/>
          </a:ln>
        </p:spPr>
        <p:txBody>
          <a:bodyPr vert="horz" wrap="none" lIns="89611" tIns="44806" rIns="89611" bIns="44806" numCol="1" rtlCol="0" anchor="t" anchorCtr="0" compatLnSpc="1">
            <a:prstTxWarp prst="textNoShape">
              <a:avLst/>
            </a:prstTxWarp>
            <a:noAutofit/>
          </a:bodyPr>
          <a:lstStyle/>
          <a:p>
            <a:pPr marL="169577" indent="-169577" algn="ctr" defTabSz="448056">
              <a:spcAft>
                <a:spcPts val="196"/>
              </a:spcAft>
            </a:pPr>
            <a:r>
              <a:rPr lang="en-US" sz="2000" b="0" dirty="0">
                <a:solidFill>
                  <a:srgbClr val="474747"/>
                </a:solidFill>
                <a:latin typeface="Source Sans Pro" panose="020B0503030403020204" pitchFamily="34" charset="0"/>
                <a:cs typeface="Arial" pitchFamily="34" charset="0"/>
              </a:rPr>
              <a:t>Day 1</a:t>
            </a:r>
          </a:p>
        </p:txBody>
      </p:sp>
      <p:sp>
        <p:nvSpPr>
          <p:cNvPr id="9" name="TextBox 8"/>
          <p:cNvSpPr txBox="1"/>
          <p:nvPr/>
        </p:nvSpPr>
        <p:spPr bwMode="white">
          <a:xfrm>
            <a:off x="5696339" y="2037142"/>
            <a:ext cx="2788920" cy="521666"/>
          </a:xfrm>
          <a:prstGeom prst="rect">
            <a:avLst/>
          </a:prstGeom>
          <a:noFill/>
          <a:ln w="9525">
            <a:noFill/>
            <a:miter lim="800000"/>
            <a:headEnd/>
            <a:tailEnd/>
          </a:ln>
        </p:spPr>
        <p:txBody>
          <a:bodyPr vert="horz" wrap="none" lIns="89611" tIns="44806" rIns="89611" bIns="44806" numCol="1" rtlCol="0" anchor="t" anchorCtr="0" compatLnSpc="1">
            <a:prstTxWarp prst="textNoShape">
              <a:avLst/>
            </a:prstTxWarp>
            <a:noAutofit/>
          </a:bodyPr>
          <a:lstStyle/>
          <a:p>
            <a:pPr marL="169577" indent="-169577" algn="ctr" defTabSz="448056">
              <a:spcAft>
                <a:spcPts val="196"/>
              </a:spcAft>
            </a:pPr>
            <a:r>
              <a:rPr lang="en-US" sz="2000" b="0" dirty="0">
                <a:solidFill>
                  <a:srgbClr val="474747"/>
                </a:solidFill>
                <a:latin typeface="Source Sans Pro" panose="020B0503030403020204" pitchFamily="34" charset="0"/>
                <a:cs typeface="Arial" pitchFamily="34" charset="0"/>
              </a:rPr>
              <a:t>Day 31</a:t>
            </a:r>
          </a:p>
        </p:txBody>
      </p:sp>
      <p:pic>
        <p:nvPicPr>
          <p:cNvPr id="11" name="Picture 4" descr="https://upload.wikimedia.org/wikipedia/commons/2/29/U.S_pennie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1972" y="2622516"/>
            <a:ext cx="3133531" cy="2191241"/>
          </a:xfrm>
          <a:prstGeom prst="rect">
            <a:avLst/>
          </a:prstGeom>
          <a:noFill/>
        </p:spPr>
      </p:pic>
      <p:sp>
        <p:nvSpPr>
          <p:cNvPr id="10" name="Title 1"/>
          <p:cNvSpPr txBox="1">
            <a:spLocks/>
          </p:cNvSpPr>
          <p:nvPr/>
        </p:nvSpPr>
        <p:spPr bwMode="auto">
          <a:xfrm>
            <a:off x="808345" y="449321"/>
            <a:ext cx="7420459" cy="73866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defTabSz="895350" rtl="0" eaLnBrk="0" fontAlgn="base" hangingPunct="0">
              <a:spcBef>
                <a:spcPct val="0"/>
              </a:spcBef>
              <a:spcAft>
                <a:spcPct val="0"/>
              </a:spcAft>
              <a:defRPr sz="5400" b="1">
                <a:solidFill>
                  <a:srgbClr val="8F8F8F"/>
                </a:solidFill>
                <a:latin typeface="Bebas Neue Bold" panose="020B0606020202050201" pitchFamily="34" charset="0"/>
                <a:ea typeface="+mj-ea"/>
                <a:cs typeface="+mj-cs"/>
              </a:defRPr>
            </a:lvl1pPr>
            <a:lvl2pPr algn="l" defTabSz="895350" rtl="0" eaLnBrk="0" fontAlgn="base" hangingPunct="0">
              <a:spcBef>
                <a:spcPct val="0"/>
              </a:spcBef>
              <a:spcAft>
                <a:spcPct val="0"/>
              </a:spcAft>
              <a:defRPr sz="1900" b="1">
                <a:solidFill>
                  <a:schemeClr val="tx2"/>
                </a:solidFill>
                <a:latin typeface="Arial" charset="0"/>
              </a:defRPr>
            </a:lvl2pPr>
            <a:lvl3pPr algn="l" defTabSz="895350" rtl="0" eaLnBrk="0" fontAlgn="base" hangingPunct="0">
              <a:spcBef>
                <a:spcPct val="0"/>
              </a:spcBef>
              <a:spcAft>
                <a:spcPct val="0"/>
              </a:spcAft>
              <a:defRPr sz="1900" b="1">
                <a:solidFill>
                  <a:schemeClr val="tx2"/>
                </a:solidFill>
                <a:latin typeface="Arial" charset="0"/>
              </a:defRPr>
            </a:lvl3pPr>
            <a:lvl4pPr algn="l" defTabSz="895350" rtl="0" eaLnBrk="0" fontAlgn="base" hangingPunct="0">
              <a:spcBef>
                <a:spcPct val="0"/>
              </a:spcBef>
              <a:spcAft>
                <a:spcPct val="0"/>
              </a:spcAft>
              <a:defRPr sz="1900" b="1">
                <a:solidFill>
                  <a:schemeClr val="tx2"/>
                </a:solidFill>
                <a:latin typeface="Arial" charset="0"/>
              </a:defRPr>
            </a:lvl4pPr>
            <a:lvl5pPr algn="l" defTabSz="895350" rtl="0" eaLnBrk="0" fontAlgn="base" hangingPunct="0">
              <a:spcBef>
                <a:spcPct val="0"/>
              </a:spcBef>
              <a:spcAft>
                <a:spcPct val="0"/>
              </a:spcAft>
              <a:defRPr sz="1900" b="1">
                <a:solidFill>
                  <a:schemeClr val="tx2"/>
                </a:solidFill>
                <a:latin typeface="Arial" charset="0"/>
              </a:defRPr>
            </a:lvl5pPr>
            <a:lvl6pPr marL="457200" algn="l" defTabSz="895350" rtl="0" fontAlgn="base">
              <a:spcBef>
                <a:spcPct val="0"/>
              </a:spcBef>
              <a:spcAft>
                <a:spcPct val="0"/>
              </a:spcAft>
              <a:defRPr sz="1900" b="1">
                <a:solidFill>
                  <a:schemeClr val="tx2"/>
                </a:solidFill>
                <a:latin typeface="Arial" charset="0"/>
              </a:defRPr>
            </a:lvl6pPr>
            <a:lvl7pPr marL="914400" algn="l" defTabSz="895350" rtl="0" fontAlgn="base">
              <a:spcBef>
                <a:spcPct val="0"/>
              </a:spcBef>
              <a:spcAft>
                <a:spcPct val="0"/>
              </a:spcAft>
              <a:defRPr sz="1900" b="1">
                <a:solidFill>
                  <a:schemeClr val="tx2"/>
                </a:solidFill>
                <a:latin typeface="Arial" charset="0"/>
              </a:defRPr>
            </a:lvl7pPr>
            <a:lvl8pPr marL="1371600" algn="l" defTabSz="895350" rtl="0" fontAlgn="base">
              <a:spcBef>
                <a:spcPct val="0"/>
              </a:spcBef>
              <a:spcAft>
                <a:spcPct val="0"/>
              </a:spcAft>
              <a:defRPr sz="1900" b="1">
                <a:solidFill>
                  <a:schemeClr val="tx2"/>
                </a:solidFill>
                <a:latin typeface="Arial" charset="0"/>
              </a:defRPr>
            </a:lvl8pPr>
            <a:lvl9pPr marL="1828800" algn="l" defTabSz="895350" rtl="0" fontAlgn="base">
              <a:spcBef>
                <a:spcPct val="0"/>
              </a:spcBef>
              <a:spcAft>
                <a:spcPct val="0"/>
              </a:spcAft>
              <a:defRPr sz="1900" b="1">
                <a:solidFill>
                  <a:schemeClr val="tx2"/>
                </a:solidFill>
                <a:latin typeface="Arial" charset="0"/>
              </a:defRPr>
            </a:lvl9pPr>
          </a:lstStyle>
          <a:p>
            <a:r>
              <a:rPr lang="en-US" sz="4800" b="0" kern="0" dirty="0"/>
              <a:t>A Penny for your thoughts</a:t>
            </a:r>
          </a:p>
        </p:txBody>
      </p:sp>
      <p:cxnSp>
        <p:nvCxnSpPr>
          <p:cNvPr id="12" name="Straight Connector 11"/>
          <p:cNvCxnSpPr/>
          <p:nvPr/>
        </p:nvCxnSpPr>
        <p:spPr>
          <a:xfrm>
            <a:off x="797712" y="1284004"/>
            <a:ext cx="5496762"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pic>
        <p:nvPicPr>
          <p:cNvPr id="8499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75138" y="3534767"/>
            <a:ext cx="414337"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179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heckerboard(across)">
                                      <p:cBhvr>
                                        <p:cTn id="9" dur="500"/>
                                        <p:tgtEl>
                                          <p:spTgt spid="6"/>
                                        </p:tgtEl>
                                      </p:cBhvr>
                                    </p:animEffect>
                                  </p:childTnLst>
                                </p:cTn>
                              </p:par>
                              <p:par>
                                <p:cTn id="10" presetID="2" presetClass="entr" presetSubtype="4" fill="hold" nodeType="withEffect">
                                  <p:stCondLst>
                                    <p:cond delay="0"/>
                                  </p:stCondLst>
                                  <p:childTnLst>
                                    <p:set>
                                      <p:cBhvr>
                                        <p:cTn id="11" dur="1" fill="hold">
                                          <p:stCondLst>
                                            <p:cond delay="0"/>
                                          </p:stCondLst>
                                        </p:cTn>
                                        <p:tgtEl>
                                          <p:spTgt spid="84994"/>
                                        </p:tgtEl>
                                        <p:attrNameLst>
                                          <p:attrName>style.visibility</p:attrName>
                                        </p:attrNameLst>
                                      </p:cBhvr>
                                      <p:to>
                                        <p:strVal val="visible"/>
                                      </p:to>
                                    </p:set>
                                    <p:anim calcmode="lin" valueType="num">
                                      <p:cBhvr additive="base">
                                        <p:cTn id="12" dur="500" fill="hold"/>
                                        <p:tgtEl>
                                          <p:spTgt spid="84994"/>
                                        </p:tgtEl>
                                        <p:attrNameLst>
                                          <p:attrName>ppt_x</p:attrName>
                                        </p:attrNameLst>
                                      </p:cBhvr>
                                      <p:tavLst>
                                        <p:tav tm="0">
                                          <p:val>
                                            <p:strVal val="#ppt_x"/>
                                          </p:val>
                                        </p:tav>
                                        <p:tav tm="100000">
                                          <p:val>
                                            <p:strVal val="#ppt_x"/>
                                          </p:val>
                                        </p:tav>
                                      </p:tavLst>
                                    </p:anim>
                                    <p:anim calcmode="lin" valueType="num">
                                      <p:cBhvr additive="base">
                                        <p:cTn id="13" dur="500" fill="hold"/>
                                        <p:tgtEl>
                                          <p:spTgt spid="8499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par>
                                <p:cTn id="19" presetID="1" presetClass="entr" presetSubtype="0" fill="hold" grpId="0" nodeType="withEffect">
                                  <p:stCondLst>
                                    <p:cond delay="0"/>
                                  </p:stCondLst>
                                  <p:childTnLst>
                                    <p:set>
                                      <p:cBhvr>
                                        <p:cTn id="20" dur="1" fill="hold">
                                          <p:stCondLst>
                                            <p:cond delay="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19558" y="1288500"/>
          <a:ext cx="1925381" cy="5369110"/>
        </p:xfrm>
        <a:graphic>
          <a:graphicData uri="http://schemas.openxmlformats.org/drawingml/2006/table">
            <a:tbl>
              <a:tblPr firstRow="1" bandRow="1">
                <a:tableStyleId>{00A15C55-8517-42AA-B614-E9B94910E393}</a:tableStyleId>
              </a:tblPr>
              <a:tblGrid>
                <a:gridCol w="539967">
                  <a:extLst>
                    <a:ext uri="{9D8B030D-6E8A-4147-A177-3AD203B41FA5}">
                      <a16:colId xmlns:a16="http://schemas.microsoft.com/office/drawing/2014/main" val="20000"/>
                    </a:ext>
                  </a:extLst>
                </a:gridCol>
                <a:gridCol w="1385414">
                  <a:extLst>
                    <a:ext uri="{9D8B030D-6E8A-4147-A177-3AD203B41FA5}">
                      <a16:colId xmlns:a16="http://schemas.microsoft.com/office/drawing/2014/main" val="20001"/>
                    </a:ext>
                  </a:extLst>
                </a:gridCol>
              </a:tblGrid>
              <a:tr h="315830">
                <a:tc>
                  <a:txBody>
                    <a:bodyPr/>
                    <a:lstStyle/>
                    <a:p>
                      <a:r>
                        <a:rPr lang="en-US" sz="1400" b="0" dirty="0">
                          <a:latin typeface="+mn-lt"/>
                        </a:rPr>
                        <a:t>Day</a:t>
                      </a:r>
                      <a:endParaRPr lang="en-US" sz="1400" b="0" dirty="0">
                        <a:solidFill>
                          <a:srgbClr val="474747"/>
                        </a:solidFill>
                        <a:latin typeface="+mn-lt"/>
                      </a:endParaRPr>
                    </a:p>
                  </a:txBody>
                  <a:tcPr>
                    <a:solidFill>
                      <a:srgbClr val="31B4C4"/>
                    </a:solidFill>
                  </a:tcPr>
                </a:tc>
                <a:tc>
                  <a:txBody>
                    <a:bodyPr/>
                    <a:lstStyle/>
                    <a:p>
                      <a:r>
                        <a:rPr lang="en-US" sz="1400" b="0" dirty="0">
                          <a:latin typeface="+mn-lt"/>
                        </a:rPr>
                        <a:t>Start</a:t>
                      </a:r>
                      <a:r>
                        <a:rPr lang="en-US" sz="1400" b="0" baseline="0" dirty="0">
                          <a:latin typeface="+mn-lt"/>
                        </a:rPr>
                        <a:t> – Day 1</a:t>
                      </a:r>
                      <a:endParaRPr lang="en-US" sz="1400" b="0" dirty="0">
                        <a:solidFill>
                          <a:srgbClr val="474747"/>
                        </a:solidFill>
                        <a:latin typeface="+mn-lt"/>
                      </a:endParaRPr>
                    </a:p>
                  </a:txBody>
                  <a:tcPr>
                    <a:solidFill>
                      <a:srgbClr val="31B4C4"/>
                    </a:solidFill>
                  </a:tcPr>
                </a:tc>
                <a:extLst>
                  <a:ext uri="{0D108BD9-81ED-4DB2-BD59-A6C34878D82A}">
                    <a16:rowId xmlns:a16="http://schemas.microsoft.com/office/drawing/2014/main" val="10000"/>
                  </a:ext>
                </a:extLst>
              </a:tr>
              <a:tr h="315830">
                <a:tc>
                  <a:txBody>
                    <a:bodyPr/>
                    <a:lstStyle/>
                    <a:p>
                      <a:r>
                        <a:rPr lang="en-US" sz="1400" dirty="0">
                          <a:latin typeface="+mn-lt"/>
                        </a:rPr>
                        <a:t>1</a:t>
                      </a:r>
                      <a:endParaRPr lang="en-US" sz="1400" dirty="0">
                        <a:solidFill>
                          <a:srgbClr val="002060"/>
                        </a:solidFill>
                        <a:latin typeface="+mn-lt"/>
                      </a:endParaRPr>
                    </a:p>
                  </a:txBody>
                  <a:tcPr/>
                </a:tc>
                <a:tc>
                  <a:txBody>
                    <a:bodyPr/>
                    <a:lstStyle/>
                    <a:p>
                      <a:pPr marL="0" algn="l" defTabSz="914400" rtl="0" eaLnBrk="1" latinLnBrk="0" hangingPunct="1"/>
                      <a:r>
                        <a:rPr lang="en-US" sz="1400" kern="1200" dirty="0">
                          <a:latin typeface="+mn-lt"/>
                        </a:rPr>
                        <a:t>$0.01</a:t>
                      </a:r>
                      <a:endParaRPr lang="en-US" sz="1400" kern="1200" dirty="0">
                        <a:solidFill>
                          <a:srgbClr val="002060"/>
                        </a:solidFill>
                        <a:latin typeface="+mn-lt"/>
                        <a:ea typeface="+mn-ea"/>
                        <a:cs typeface="+mn-cs"/>
                      </a:endParaRPr>
                    </a:p>
                  </a:txBody>
                  <a:tcPr/>
                </a:tc>
                <a:extLst>
                  <a:ext uri="{0D108BD9-81ED-4DB2-BD59-A6C34878D82A}">
                    <a16:rowId xmlns:a16="http://schemas.microsoft.com/office/drawing/2014/main" val="10001"/>
                  </a:ext>
                </a:extLst>
              </a:tr>
              <a:tr h="315830">
                <a:tc>
                  <a:txBody>
                    <a:bodyPr/>
                    <a:lstStyle/>
                    <a:p>
                      <a:r>
                        <a:rPr lang="en-US" sz="1400" dirty="0">
                          <a:latin typeface="+mn-lt"/>
                        </a:rPr>
                        <a:t>2</a:t>
                      </a:r>
                      <a:endParaRPr lang="en-US" sz="1400" dirty="0">
                        <a:solidFill>
                          <a:srgbClr val="002060"/>
                        </a:solidFill>
                        <a:latin typeface="+mn-lt"/>
                      </a:endParaRPr>
                    </a:p>
                  </a:txBody>
                  <a:tcPr/>
                </a:tc>
                <a:tc>
                  <a:txBody>
                    <a:bodyPr/>
                    <a:lstStyle/>
                    <a:p>
                      <a:r>
                        <a:rPr lang="en-US" sz="1400" dirty="0">
                          <a:latin typeface="+mn-lt"/>
                        </a:rPr>
                        <a:t>$0.02</a:t>
                      </a:r>
                      <a:endParaRPr lang="en-US" sz="1400" dirty="0">
                        <a:solidFill>
                          <a:srgbClr val="002060"/>
                        </a:solidFill>
                        <a:latin typeface="+mn-lt"/>
                      </a:endParaRPr>
                    </a:p>
                  </a:txBody>
                  <a:tcPr/>
                </a:tc>
                <a:extLst>
                  <a:ext uri="{0D108BD9-81ED-4DB2-BD59-A6C34878D82A}">
                    <a16:rowId xmlns:a16="http://schemas.microsoft.com/office/drawing/2014/main" val="10002"/>
                  </a:ext>
                </a:extLst>
              </a:tr>
              <a:tr h="315830">
                <a:tc>
                  <a:txBody>
                    <a:bodyPr/>
                    <a:lstStyle/>
                    <a:p>
                      <a:r>
                        <a:rPr lang="en-US" sz="1400" dirty="0">
                          <a:latin typeface="+mn-lt"/>
                        </a:rPr>
                        <a:t>3</a:t>
                      </a:r>
                      <a:endParaRPr lang="en-US" sz="1400" dirty="0">
                        <a:solidFill>
                          <a:srgbClr val="002060"/>
                        </a:solidFill>
                        <a:latin typeface="+mn-lt"/>
                      </a:endParaRPr>
                    </a:p>
                  </a:txBody>
                  <a:tcPr/>
                </a:tc>
                <a:tc>
                  <a:txBody>
                    <a:bodyPr/>
                    <a:lstStyle/>
                    <a:p>
                      <a:r>
                        <a:rPr lang="en-US" sz="1400" dirty="0">
                          <a:latin typeface="+mn-lt"/>
                        </a:rPr>
                        <a:t>$0.04</a:t>
                      </a:r>
                      <a:endParaRPr lang="en-US" sz="1400" dirty="0">
                        <a:solidFill>
                          <a:srgbClr val="002060"/>
                        </a:solidFill>
                        <a:latin typeface="+mn-lt"/>
                      </a:endParaRPr>
                    </a:p>
                  </a:txBody>
                  <a:tcPr/>
                </a:tc>
                <a:extLst>
                  <a:ext uri="{0D108BD9-81ED-4DB2-BD59-A6C34878D82A}">
                    <a16:rowId xmlns:a16="http://schemas.microsoft.com/office/drawing/2014/main" val="10003"/>
                  </a:ext>
                </a:extLst>
              </a:tr>
              <a:tr h="315830">
                <a:tc>
                  <a:txBody>
                    <a:bodyPr/>
                    <a:lstStyle/>
                    <a:p>
                      <a:r>
                        <a:rPr lang="en-US" sz="1400" dirty="0">
                          <a:latin typeface="+mn-lt"/>
                        </a:rPr>
                        <a:t>4</a:t>
                      </a:r>
                      <a:endParaRPr lang="en-US" sz="1400" dirty="0">
                        <a:solidFill>
                          <a:srgbClr val="002060"/>
                        </a:solidFill>
                        <a:latin typeface="+mn-lt"/>
                      </a:endParaRPr>
                    </a:p>
                  </a:txBody>
                  <a:tcPr/>
                </a:tc>
                <a:tc>
                  <a:txBody>
                    <a:bodyPr/>
                    <a:lstStyle/>
                    <a:p>
                      <a:r>
                        <a:rPr lang="en-US" sz="1400" dirty="0">
                          <a:latin typeface="+mn-lt"/>
                        </a:rPr>
                        <a:t>$0.08</a:t>
                      </a:r>
                      <a:endParaRPr lang="en-US" sz="1400" dirty="0">
                        <a:solidFill>
                          <a:srgbClr val="002060"/>
                        </a:solidFill>
                        <a:latin typeface="+mn-lt"/>
                      </a:endParaRPr>
                    </a:p>
                  </a:txBody>
                  <a:tcPr/>
                </a:tc>
                <a:extLst>
                  <a:ext uri="{0D108BD9-81ED-4DB2-BD59-A6C34878D82A}">
                    <a16:rowId xmlns:a16="http://schemas.microsoft.com/office/drawing/2014/main" val="10004"/>
                  </a:ext>
                </a:extLst>
              </a:tr>
              <a:tr h="315830">
                <a:tc>
                  <a:txBody>
                    <a:bodyPr/>
                    <a:lstStyle/>
                    <a:p>
                      <a:r>
                        <a:rPr lang="en-US" sz="1400" dirty="0">
                          <a:latin typeface="+mn-lt"/>
                        </a:rPr>
                        <a:t>5</a:t>
                      </a:r>
                      <a:endParaRPr lang="en-US" sz="1400" dirty="0">
                        <a:solidFill>
                          <a:srgbClr val="002060"/>
                        </a:solidFill>
                        <a:latin typeface="+mn-lt"/>
                      </a:endParaRPr>
                    </a:p>
                  </a:txBody>
                  <a:tcPr/>
                </a:tc>
                <a:tc>
                  <a:txBody>
                    <a:bodyPr/>
                    <a:lstStyle/>
                    <a:p>
                      <a:r>
                        <a:rPr lang="en-US" sz="1400" dirty="0">
                          <a:latin typeface="+mn-lt"/>
                        </a:rPr>
                        <a:t>$0.16</a:t>
                      </a:r>
                      <a:endParaRPr lang="en-US" sz="1400" dirty="0">
                        <a:solidFill>
                          <a:srgbClr val="002060"/>
                        </a:solidFill>
                        <a:latin typeface="+mn-lt"/>
                      </a:endParaRPr>
                    </a:p>
                  </a:txBody>
                  <a:tcPr/>
                </a:tc>
                <a:extLst>
                  <a:ext uri="{0D108BD9-81ED-4DB2-BD59-A6C34878D82A}">
                    <a16:rowId xmlns:a16="http://schemas.microsoft.com/office/drawing/2014/main" val="10005"/>
                  </a:ext>
                </a:extLst>
              </a:tr>
              <a:tr h="315830">
                <a:tc>
                  <a:txBody>
                    <a:bodyPr/>
                    <a:lstStyle/>
                    <a:p>
                      <a:r>
                        <a:rPr lang="en-US" sz="1400" dirty="0">
                          <a:latin typeface="+mn-lt"/>
                        </a:rPr>
                        <a:t>6</a:t>
                      </a:r>
                      <a:endParaRPr lang="en-US" sz="1400" dirty="0">
                        <a:solidFill>
                          <a:srgbClr val="002060"/>
                        </a:solidFill>
                        <a:latin typeface="+mn-lt"/>
                      </a:endParaRPr>
                    </a:p>
                  </a:txBody>
                  <a:tcPr/>
                </a:tc>
                <a:tc>
                  <a:txBody>
                    <a:bodyPr/>
                    <a:lstStyle/>
                    <a:p>
                      <a:pPr marL="0" algn="l" defTabSz="914400" rtl="0" eaLnBrk="1" latinLnBrk="0" hangingPunct="1"/>
                      <a:r>
                        <a:rPr lang="en-US" sz="1400" kern="1200" dirty="0">
                          <a:latin typeface="+mn-lt"/>
                        </a:rPr>
                        <a:t>$0.32</a:t>
                      </a:r>
                      <a:endParaRPr lang="en-US" sz="1400" kern="1200" dirty="0">
                        <a:solidFill>
                          <a:srgbClr val="002060"/>
                        </a:solidFill>
                        <a:latin typeface="+mn-lt"/>
                        <a:ea typeface="+mn-ea"/>
                        <a:cs typeface="+mn-cs"/>
                      </a:endParaRPr>
                    </a:p>
                  </a:txBody>
                  <a:tcPr/>
                </a:tc>
                <a:extLst>
                  <a:ext uri="{0D108BD9-81ED-4DB2-BD59-A6C34878D82A}">
                    <a16:rowId xmlns:a16="http://schemas.microsoft.com/office/drawing/2014/main" val="10006"/>
                  </a:ext>
                </a:extLst>
              </a:tr>
              <a:tr h="315830">
                <a:tc>
                  <a:txBody>
                    <a:bodyPr/>
                    <a:lstStyle/>
                    <a:p>
                      <a:r>
                        <a:rPr lang="en-US" sz="1400" dirty="0">
                          <a:latin typeface="+mn-lt"/>
                        </a:rPr>
                        <a:t>7</a:t>
                      </a:r>
                      <a:endParaRPr lang="en-US" sz="1400" dirty="0">
                        <a:solidFill>
                          <a:srgbClr val="002060"/>
                        </a:solidFill>
                        <a:latin typeface="+mn-lt"/>
                      </a:endParaRPr>
                    </a:p>
                  </a:txBody>
                  <a:tcPr/>
                </a:tc>
                <a:tc>
                  <a:txBody>
                    <a:bodyPr/>
                    <a:lstStyle/>
                    <a:p>
                      <a:r>
                        <a:rPr lang="en-US" sz="1400" dirty="0">
                          <a:latin typeface="+mn-lt"/>
                        </a:rPr>
                        <a:t>$0.64</a:t>
                      </a:r>
                      <a:endParaRPr lang="en-US" sz="1400" dirty="0">
                        <a:solidFill>
                          <a:srgbClr val="002060"/>
                        </a:solidFill>
                        <a:latin typeface="+mn-lt"/>
                      </a:endParaRPr>
                    </a:p>
                  </a:txBody>
                  <a:tcPr/>
                </a:tc>
                <a:extLst>
                  <a:ext uri="{0D108BD9-81ED-4DB2-BD59-A6C34878D82A}">
                    <a16:rowId xmlns:a16="http://schemas.microsoft.com/office/drawing/2014/main" val="10007"/>
                  </a:ext>
                </a:extLst>
              </a:tr>
              <a:tr h="315830">
                <a:tc>
                  <a:txBody>
                    <a:bodyPr/>
                    <a:lstStyle/>
                    <a:p>
                      <a:r>
                        <a:rPr lang="en-US" sz="1400" dirty="0">
                          <a:latin typeface="+mn-lt"/>
                        </a:rPr>
                        <a:t>8</a:t>
                      </a:r>
                      <a:endParaRPr lang="en-US" sz="1400" dirty="0">
                        <a:solidFill>
                          <a:srgbClr val="002060"/>
                        </a:solidFill>
                        <a:latin typeface="+mn-lt"/>
                      </a:endParaRPr>
                    </a:p>
                  </a:txBody>
                  <a:tcPr/>
                </a:tc>
                <a:tc>
                  <a:txBody>
                    <a:bodyPr/>
                    <a:lstStyle/>
                    <a:p>
                      <a:r>
                        <a:rPr lang="en-US" sz="1400" dirty="0">
                          <a:latin typeface="+mn-lt"/>
                        </a:rPr>
                        <a:t>$1.28</a:t>
                      </a:r>
                      <a:endParaRPr lang="en-US" sz="1400" dirty="0">
                        <a:solidFill>
                          <a:srgbClr val="002060"/>
                        </a:solidFill>
                        <a:latin typeface="+mn-lt"/>
                      </a:endParaRPr>
                    </a:p>
                  </a:txBody>
                  <a:tcPr/>
                </a:tc>
                <a:extLst>
                  <a:ext uri="{0D108BD9-81ED-4DB2-BD59-A6C34878D82A}">
                    <a16:rowId xmlns:a16="http://schemas.microsoft.com/office/drawing/2014/main" val="10008"/>
                  </a:ext>
                </a:extLst>
              </a:tr>
              <a:tr h="315830">
                <a:tc>
                  <a:txBody>
                    <a:bodyPr/>
                    <a:lstStyle/>
                    <a:p>
                      <a:r>
                        <a:rPr lang="en-US" sz="1400" dirty="0">
                          <a:latin typeface="+mn-lt"/>
                        </a:rPr>
                        <a:t>9</a:t>
                      </a:r>
                      <a:endParaRPr lang="en-US" sz="1400" dirty="0">
                        <a:solidFill>
                          <a:srgbClr val="002060"/>
                        </a:solidFill>
                        <a:latin typeface="+mn-lt"/>
                      </a:endParaRPr>
                    </a:p>
                  </a:txBody>
                  <a:tcPr/>
                </a:tc>
                <a:tc>
                  <a:txBody>
                    <a:bodyPr/>
                    <a:lstStyle/>
                    <a:p>
                      <a:r>
                        <a:rPr lang="en-US" sz="1400" dirty="0">
                          <a:latin typeface="+mn-lt"/>
                        </a:rPr>
                        <a:t>$2.56</a:t>
                      </a:r>
                      <a:endParaRPr lang="en-US" sz="1400" dirty="0">
                        <a:solidFill>
                          <a:srgbClr val="002060"/>
                        </a:solidFill>
                        <a:latin typeface="+mn-lt"/>
                      </a:endParaRPr>
                    </a:p>
                  </a:txBody>
                  <a:tcPr/>
                </a:tc>
                <a:extLst>
                  <a:ext uri="{0D108BD9-81ED-4DB2-BD59-A6C34878D82A}">
                    <a16:rowId xmlns:a16="http://schemas.microsoft.com/office/drawing/2014/main" val="10009"/>
                  </a:ext>
                </a:extLst>
              </a:tr>
              <a:tr h="315830">
                <a:tc>
                  <a:txBody>
                    <a:bodyPr/>
                    <a:lstStyle/>
                    <a:p>
                      <a:r>
                        <a:rPr lang="en-US" sz="1400" dirty="0">
                          <a:latin typeface="+mn-lt"/>
                        </a:rPr>
                        <a:t>10</a:t>
                      </a:r>
                      <a:endParaRPr lang="en-US" sz="1400" dirty="0">
                        <a:solidFill>
                          <a:srgbClr val="002060"/>
                        </a:solidFill>
                        <a:latin typeface="+mn-lt"/>
                      </a:endParaRPr>
                    </a:p>
                  </a:txBody>
                  <a:tcPr/>
                </a:tc>
                <a:tc>
                  <a:txBody>
                    <a:bodyPr/>
                    <a:lstStyle/>
                    <a:p>
                      <a:r>
                        <a:rPr lang="en-US" sz="1400" dirty="0">
                          <a:latin typeface="+mn-lt"/>
                        </a:rPr>
                        <a:t>$5.12</a:t>
                      </a:r>
                      <a:endParaRPr lang="en-US" sz="1400" dirty="0">
                        <a:solidFill>
                          <a:srgbClr val="002060"/>
                        </a:solidFill>
                        <a:latin typeface="+mn-lt"/>
                      </a:endParaRPr>
                    </a:p>
                  </a:txBody>
                  <a:tcPr/>
                </a:tc>
                <a:extLst>
                  <a:ext uri="{0D108BD9-81ED-4DB2-BD59-A6C34878D82A}">
                    <a16:rowId xmlns:a16="http://schemas.microsoft.com/office/drawing/2014/main" val="10010"/>
                  </a:ext>
                </a:extLst>
              </a:tr>
              <a:tr h="315830">
                <a:tc>
                  <a:txBody>
                    <a:bodyPr/>
                    <a:lstStyle/>
                    <a:p>
                      <a:r>
                        <a:rPr lang="en-US" sz="1400" dirty="0">
                          <a:latin typeface="+mn-lt"/>
                        </a:rPr>
                        <a:t>15</a:t>
                      </a:r>
                      <a:endParaRPr lang="en-US" sz="1400" dirty="0">
                        <a:solidFill>
                          <a:srgbClr val="002060"/>
                        </a:solidFill>
                        <a:latin typeface="+mn-lt"/>
                      </a:endParaRPr>
                    </a:p>
                  </a:txBody>
                  <a:tcPr/>
                </a:tc>
                <a:tc>
                  <a:txBody>
                    <a:bodyPr/>
                    <a:lstStyle/>
                    <a:p>
                      <a:pPr marL="0" algn="l" defTabSz="914400" rtl="0" eaLnBrk="1" latinLnBrk="0" hangingPunct="1"/>
                      <a:r>
                        <a:rPr lang="en-US" sz="1400" kern="1200" dirty="0">
                          <a:latin typeface="+mn-lt"/>
                        </a:rPr>
                        <a:t>163.84</a:t>
                      </a:r>
                      <a:endParaRPr lang="en-US" sz="1400" kern="1200" dirty="0">
                        <a:solidFill>
                          <a:srgbClr val="002060"/>
                        </a:solidFill>
                        <a:latin typeface="+mn-lt"/>
                        <a:ea typeface="+mn-ea"/>
                        <a:cs typeface="+mn-cs"/>
                      </a:endParaRPr>
                    </a:p>
                  </a:txBody>
                  <a:tcPr/>
                </a:tc>
                <a:extLst>
                  <a:ext uri="{0D108BD9-81ED-4DB2-BD59-A6C34878D82A}">
                    <a16:rowId xmlns:a16="http://schemas.microsoft.com/office/drawing/2014/main" val="10011"/>
                  </a:ext>
                </a:extLst>
              </a:tr>
              <a:tr h="315830">
                <a:tc>
                  <a:txBody>
                    <a:bodyPr/>
                    <a:lstStyle/>
                    <a:p>
                      <a:r>
                        <a:rPr lang="en-US" sz="1400" dirty="0">
                          <a:latin typeface="+mn-lt"/>
                        </a:rPr>
                        <a:t>20</a:t>
                      </a:r>
                      <a:endParaRPr lang="en-US" sz="1400" dirty="0">
                        <a:solidFill>
                          <a:srgbClr val="002060"/>
                        </a:solidFill>
                        <a:latin typeface="+mn-lt"/>
                      </a:endParaRPr>
                    </a:p>
                  </a:txBody>
                  <a:tcPr/>
                </a:tc>
                <a:tc>
                  <a:txBody>
                    <a:bodyPr/>
                    <a:lstStyle/>
                    <a:p>
                      <a:pPr marL="0" algn="l" defTabSz="914400" rtl="0" eaLnBrk="1" latinLnBrk="0" hangingPunct="1"/>
                      <a:r>
                        <a:rPr lang="en-US" sz="1400" kern="1200" dirty="0">
                          <a:latin typeface="+mn-lt"/>
                        </a:rPr>
                        <a:t>$5,242</a:t>
                      </a:r>
                      <a:endParaRPr lang="en-US" sz="1400" kern="1200" dirty="0">
                        <a:solidFill>
                          <a:srgbClr val="002060"/>
                        </a:solidFill>
                        <a:latin typeface="+mn-lt"/>
                        <a:ea typeface="+mn-ea"/>
                        <a:cs typeface="+mn-cs"/>
                      </a:endParaRPr>
                    </a:p>
                  </a:txBody>
                  <a:tcPr/>
                </a:tc>
                <a:extLst>
                  <a:ext uri="{0D108BD9-81ED-4DB2-BD59-A6C34878D82A}">
                    <a16:rowId xmlns:a16="http://schemas.microsoft.com/office/drawing/2014/main" val="10012"/>
                  </a:ext>
                </a:extLst>
              </a:tr>
              <a:tr h="315830">
                <a:tc>
                  <a:txBody>
                    <a:bodyPr/>
                    <a:lstStyle/>
                    <a:p>
                      <a:r>
                        <a:rPr lang="en-US" sz="1400" dirty="0">
                          <a:latin typeface="+mn-lt"/>
                        </a:rPr>
                        <a:t>25</a:t>
                      </a:r>
                      <a:endParaRPr lang="en-US" sz="1400" dirty="0">
                        <a:solidFill>
                          <a:srgbClr val="002060"/>
                        </a:solidFill>
                        <a:latin typeface="+mn-lt"/>
                      </a:endParaRPr>
                    </a:p>
                  </a:txBody>
                  <a:tcPr/>
                </a:tc>
                <a:tc>
                  <a:txBody>
                    <a:bodyPr/>
                    <a:lstStyle/>
                    <a:p>
                      <a:r>
                        <a:rPr lang="en-US" sz="1400" dirty="0">
                          <a:latin typeface="+mn-lt"/>
                        </a:rPr>
                        <a:t>$167,772</a:t>
                      </a:r>
                      <a:endParaRPr lang="en-US" sz="1400" dirty="0">
                        <a:solidFill>
                          <a:srgbClr val="002060"/>
                        </a:solidFill>
                        <a:latin typeface="+mn-lt"/>
                      </a:endParaRPr>
                    </a:p>
                  </a:txBody>
                  <a:tcPr/>
                </a:tc>
                <a:extLst>
                  <a:ext uri="{0D108BD9-81ED-4DB2-BD59-A6C34878D82A}">
                    <a16:rowId xmlns:a16="http://schemas.microsoft.com/office/drawing/2014/main" val="10013"/>
                  </a:ext>
                </a:extLst>
              </a:tr>
              <a:tr h="315830">
                <a:tc>
                  <a:txBody>
                    <a:bodyPr/>
                    <a:lstStyle/>
                    <a:p>
                      <a:r>
                        <a:rPr lang="en-US" sz="1400" dirty="0">
                          <a:latin typeface="+mn-lt"/>
                        </a:rPr>
                        <a:t>29</a:t>
                      </a:r>
                      <a:endParaRPr lang="en-US" sz="1400" dirty="0">
                        <a:solidFill>
                          <a:srgbClr val="002060"/>
                        </a:solidFill>
                        <a:latin typeface="+mn-lt"/>
                      </a:endParaRPr>
                    </a:p>
                  </a:txBody>
                  <a:tcPr/>
                </a:tc>
                <a:tc>
                  <a:txBody>
                    <a:bodyPr/>
                    <a:lstStyle/>
                    <a:p>
                      <a:r>
                        <a:rPr lang="en-US" sz="1400" dirty="0">
                          <a:latin typeface="+mn-lt"/>
                        </a:rPr>
                        <a:t>$2,684,354</a:t>
                      </a:r>
                      <a:endParaRPr lang="en-US" sz="1400" dirty="0">
                        <a:solidFill>
                          <a:srgbClr val="002060"/>
                        </a:solidFill>
                        <a:latin typeface="+mn-lt"/>
                      </a:endParaRPr>
                    </a:p>
                  </a:txBody>
                  <a:tcPr/>
                </a:tc>
                <a:extLst>
                  <a:ext uri="{0D108BD9-81ED-4DB2-BD59-A6C34878D82A}">
                    <a16:rowId xmlns:a16="http://schemas.microsoft.com/office/drawing/2014/main" val="10014"/>
                  </a:ext>
                </a:extLst>
              </a:tr>
              <a:tr h="315830">
                <a:tc>
                  <a:txBody>
                    <a:bodyPr/>
                    <a:lstStyle/>
                    <a:p>
                      <a:r>
                        <a:rPr lang="en-US" sz="1400" dirty="0">
                          <a:latin typeface="+mn-lt"/>
                        </a:rPr>
                        <a:t>30</a:t>
                      </a:r>
                      <a:endParaRPr lang="en-US" sz="1400" dirty="0">
                        <a:solidFill>
                          <a:srgbClr val="002060"/>
                        </a:solidFill>
                        <a:latin typeface="+mn-lt"/>
                      </a:endParaRPr>
                    </a:p>
                  </a:txBody>
                  <a:tcPr/>
                </a:tc>
                <a:tc>
                  <a:txBody>
                    <a:bodyPr/>
                    <a:lstStyle/>
                    <a:p>
                      <a:r>
                        <a:rPr lang="en-US" sz="1400" dirty="0">
                          <a:latin typeface="+mn-lt"/>
                        </a:rPr>
                        <a:t>$5,368,709</a:t>
                      </a:r>
                      <a:endParaRPr lang="en-US" sz="1400" dirty="0">
                        <a:solidFill>
                          <a:srgbClr val="002060"/>
                        </a:solidFill>
                        <a:latin typeface="+mn-lt"/>
                      </a:endParaRPr>
                    </a:p>
                  </a:txBody>
                  <a:tcPr/>
                </a:tc>
                <a:extLst>
                  <a:ext uri="{0D108BD9-81ED-4DB2-BD59-A6C34878D82A}">
                    <a16:rowId xmlns:a16="http://schemas.microsoft.com/office/drawing/2014/main" val="10015"/>
                  </a:ext>
                </a:extLst>
              </a:tr>
              <a:tr h="315830">
                <a:tc>
                  <a:txBody>
                    <a:bodyPr/>
                    <a:lstStyle/>
                    <a:p>
                      <a:r>
                        <a:rPr lang="en-US" sz="1400" dirty="0">
                          <a:latin typeface="+mn-lt"/>
                        </a:rPr>
                        <a:t>31</a:t>
                      </a:r>
                      <a:endParaRPr lang="en-US" sz="1400" dirty="0">
                        <a:solidFill>
                          <a:srgbClr val="002060"/>
                        </a:solidFill>
                        <a:latin typeface="+mn-lt"/>
                      </a:endParaRPr>
                    </a:p>
                  </a:txBody>
                  <a:tcPr/>
                </a:tc>
                <a:tc>
                  <a:txBody>
                    <a:bodyPr/>
                    <a:lstStyle/>
                    <a:p>
                      <a:r>
                        <a:rPr lang="en-US" sz="1400" dirty="0">
                          <a:latin typeface="+mn-lt"/>
                        </a:rPr>
                        <a:t>$10,737,418</a:t>
                      </a:r>
                      <a:endParaRPr lang="en-US" sz="1400" dirty="0">
                        <a:solidFill>
                          <a:srgbClr val="002060"/>
                        </a:solidFill>
                        <a:latin typeface="+mn-lt"/>
                      </a:endParaRPr>
                    </a:p>
                  </a:txBody>
                  <a:tcPr/>
                </a:tc>
                <a:extLst>
                  <a:ext uri="{0D108BD9-81ED-4DB2-BD59-A6C34878D82A}">
                    <a16:rowId xmlns:a16="http://schemas.microsoft.com/office/drawing/2014/main" val="10016"/>
                  </a:ext>
                </a:extLst>
              </a:tr>
            </a:tbl>
          </a:graphicData>
        </a:graphic>
      </p:graphicFrame>
      <p:sp>
        <p:nvSpPr>
          <p:cNvPr id="7" name="Rectangle 6"/>
          <p:cNvSpPr/>
          <p:nvPr/>
        </p:nvSpPr>
        <p:spPr bwMode="auto">
          <a:xfrm>
            <a:off x="5263069" y="1288500"/>
            <a:ext cx="3566160" cy="365760"/>
          </a:xfrm>
          <a:prstGeom prst="rect">
            <a:avLst/>
          </a:prstGeom>
          <a:solidFill>
            <a:srgbClr val="0E7E9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800" dirty="0">
                <a:solidFill>
                  <a:schemeClr val="bg1"/>
                </a:solidFill>
                <a:latin typeface="Source Sans Pro" panose="020B0503030403020204" pitchFamily="34" charset="0"/>
              </a:rPr>
              <a:t>Key Observations</a:t>
            </a:r>
            <a:endParaRPr kumimoji="0" lang="en-US" sz="1800" i="0" u="none" strike="noStrike" cap="none" normalizeH="0" baseline="0" dirty="0">
              <a:ln>
                <a:noFill/>
              </a:ln>
              <a:solidFill>
                <a:schemeClr val="bg1"/>
              </a:solidFill>
              <a:effectLst/>
              <a:latin typeface="Source Sans Pro" panose="020B0503030403020204" pitchFamily="34" charset="0"/>
            </a:endParaRPr>
          </a:p>
        </p:txBody>
      </p:sp>
      <p:sp>
        <p:nvSpPr>
          <p:cNvPr id="8" name="Rectangle 7"/>
          <p:cNvSpPr/>
          <p:nvPr/>
        </p:nvSpPr>
        <p:spPr>
          <a:xfrm>
            <a:off x="5263069" y="1849287"/>
            <a:ext cx="3566160" cy="4031873"/>
          </a:xfrm>
          <a:prstGeom prst="rect">
            <a:avLst/>
          </a:prstGeom>
        </p:spPr>
        <p:txBody>
          <a:bodyPr wrap="square">
            <a:spAutoFit/>
          </a:bodyPr>
          <a:lstStyle/>
          <a:p>
            <a:pPr marL="342900" lvl="0" indent="-342900" defTabSz="895255" eaLnBrk="0" hangingPunct="0">
              <a:spcBef>
                <a:spcPts val="600"/>
              </a:spcBef>
              <a:buClr>
                <a:srgbClr val="474747"/>
              </a:buClr>
              <a:buFont typeface="Wingdings" panose="05000000000000000000" pitchFamily="2" charset="2"/>
              <a:buChar char="§"/>
              <a:defRPr/>
            </a:pPr>
            <a:r>
              <a:rPr lang="en-US" sz="1800" b="0" kern="0" dirty="0">
                <a:solidFill>
                  <a:srgbClr val="474747"/>
                </a:solidFill>
                <a:latin typeface="Source Sans Pro" panose="020B0503030403020204" pitchFamily="34" charset="0"/>
              </a:rPr>
              <a:t>Exponential growth because of compounding (“power of compound interest”)</a:t>
            </a:r>
          </a:p>
          <a:p>
            <a:pPr marL="342900" lvl="0" indent="-342900" defTabSz="895255" eaLnBrk="0" hangingPunct="0">
              <a:spcBef>
                <a:spcPts val="600"/>
              </a:spcBef>
              <a:buClr>
                <a:srgbClr val="474747"/>
              </a:buClr>
              <a:buFont typeface="Wingdings" panose="05000000000000000000" pitchFamily="2" charset="2"/>
              <a:buChar char="§"/>
              <a:defRPr/>
            </a:pPr>
            <a:r>
              <a:rPr lang="en-US" sz="1800" b="0" kern="0" dirty="0">
                <a:solidFill>
                  <a:srgbClr val="474747"/>
                </a:solidFill>
                <a:latin typeface="Source Sans Pro" panose="020B0503030403020204" pitchFamily="34" charset="0"/>
              </a:rPr>
              <a:t>If you start on Day 1, you end up with 2x more than if you start on Day 2</a:t>
            </a:r>
            <a:endParaRPr lang="en-US" sz="1800" b="0" kern="0" dirty="0">
              <a:solidFill>
                <a:srgbClr val="474747"/>
              </a:solidFill>
              <a:latin typeface="Source Sans Pro" panose="020B0503030403020204" pitchFamily="34" charset="0"/>
              <a:sym typeface="Wingdings" pitchFamily="2" charset="2"/>
            </a:endParaRPr>
          </a:p>
          <a:p>
            <a:pPr marL="342900" lvl="0" indent="-342900" defTabSz="895255" eaLnBrk="0" hangingPunct="0">
              <a:spcBef>
                <a:spcPts val="600"/>
              </a:spcBef>
              <a:buClr>
                <a:srgbClr val="474747"/>
              </a:buClr>
              <a:buFont typeface="Wingdings" panose="05000000000000000000" pitchFamily="2" charset="2"/>
              <a:buChar char="§"/>
              <a:defRPr/>
            </a:pPr>
            <a:r>
              <a:rPr lang="en-US" sz="1800" b="0" kern="0" dirty="0">
                <a:solidFill>
                  <a:srgbClr val="474747"/>
                </a:solidFill>
                <a:latin typeface="Source Sans Pro" panose="020B0503030403020204" pitchFamily="34" charset="0"/>
                <a:sym typeface="Wingdings" pitchFamily="2" charset="2"/>
              </a:rPr>
              <a:t>The last double matters most, but to get to it, you have to start early</a:t>
            </a:r>
          </a:p>
          <a:p>
            <a:pPr marL="342900" lvl="0" indent="-342900" defTabSz="895255" eaLnBrk="0" hangingPunct="0">
              <a:spcBef>
                <a:spcPts val="600"/>
              </a:spcBef>
              <a:buClr>
                <a:srgbClr val="474747"/>
              </a:buClr>
              <a:buFont typeface="Wingdings" panose="05000000000000000000" pitchFamily="2" charset="2"/>
              <a:buChar char="§"/>
              <a:defRPr/>
            </a:pPr>
            <a:r>
              <a:rPr lang="en-US" sz="1800" b="0" kern="0" dirty="0">
                <a:solidFill>
                  <a:srgbClr val="474747"/>
                </a:solidFill>
                <a:latin typeface="Source Sans Pro" panose="020B0503030403020204" pitchFamily="34" charset="0"/>
              </a:rPr>
              <a:t>Delay of 10 years has drastic consequences (need to invest more to “catch-up”)</a:t>
            </a:r>
          </a:p>
          <a:p>
            <a:pPr marL="342864" lvl="0" indent="-342864" defTabSz="895255" eaLnBrk="0" hangingPunct="0">
              <a:spcBef>
                <a:spcPts val="600"/>
              </a:spcBef>
              <a:buClr>
                <a:srgbClr val="77216F"/>
              </a:buClr>
              <a:buFont typeface="Wingdings" pitchFamily="2" charset="2"/>
              <a:buChar char="Ø"/>
              <a:defRPr/>
            </a:pPr>
            <a:endParaRPr lang="en-US" sz="2000" b="0" kern="0" dirty="0">
              <a:solidFill>
                <a:srgbClr val="002663"/>
              </a:solidFill>
              <a:latin typeface="Source Sans Pro" panose="020B0503030403020204" pitchFamily="34" charset="0"/>
            </a:endParaRPr>
          </a:p>
        </p:txBody>
      </p:sp>
      <p:sp>
        <p:nvSpPr>
          <p:cNvPr id="9" name="TextBox 8"/>
          <p:cNvSpPr txBox="1"/>
          <p:nvPr/>
        </p:nvSpPr>
        <p:spPr>
          <a:xfrm rot="1970127">
            <a:off x="182341" y="4606024"/>
            <a:ext cx="274320" cy="246221"/>
          </a:xfrm>
          <a:prstGeom prst="rect">
            <a:avLst/>
          </a:prstGeom>
          <a:noFill/>
        </p:spPr>
        <p:txBody>
          <a:bodyPr wrap="square" rtlCol="0">
            <a:spAutoFit/>
          </a:bodyPr>
          <a:lstStyle/>
          <a:p>
            <a:r>
              <a:rPr lang="en-US" dirty="0">
                <a:solidFill>
                  <a:srgbClr val="002060"/>
                </a:solidFill>
              </a:rPr>
              <a:t>=</a:t>
            </a:r>
          </a:p>
        </p:txBody>
      </p:sp>
      <p:sp>
        <p:nvSpPr>
          <p:cNvPr id="10" name="TextBox 9"/>
          <p:cNvSpPr txBox="1"/>
          <p:nvPr/>
        </p:nvSpPr>
        <p:spPr>
          <a:xfrm rot="1970127">
            <a:off x="182341" y="4924208"/>
            <a:ext cx="274320" cy="246221"/>
          </a:xfrm>
          <a:prstGeom prst="rect">
            <a:avLst/>
          </a:prstGeom>
          <a:noFill/>
        </p:spPr>
        <p:txBody>
          <a:bodyPr wrap="square" rtlCol="0">
            <a:spAutoFit/>
          </a:bodyPr>
          <a:lstStyle/>
          <a:p>
            <a:r>
              <a:rPr lang="en-US" dirty="0">
                <a:solidFill>
                  <a:srgbClr val="002060"/>
                </a:solidFill>
              </a:rPr>
              <a:t>=</a:t>
            </a:r>
          </a:p>
        </p:txBody>
      </p:sp>
      <p:sp>
        <p:nvSpPr>
          <p:cNvPr id="11" name="TextBox 10"/>
          <p:cNvSpPr txBox="1"/>
          <p:nvPr/>
        </p:nvSpPr>
        <p:spPr>
          <a:xfrm rot="1970127">
            <a:off x="182341" y="5242392"/>
            <a:ext cx="274320" cy="246221"/>
          </a:xfrm>
          <a:prstGeom prst="rect">
            <a:avLst/>
          </a:prstGeom>
          <a:noFill/>
        </p:spPr>
        <p:txBody>
          <a:bodyPr wrap="square" rtlCol="0">
            <a:spAutoFit/>
          </a:bodyPr>
          <a:lstStyle/>
          <a:p>
            <a:r>
              <a:rPr lang="en-US" dirty="0">
                <a:solidFill>
                  <a:srgbClr val="002060"/>
                </a:solidFill>
              </a:rPr>
              <a:t>=</a:t>
            </a:r>
          </a:p>
        </p:txBody>
      </p:sp>
      <p:sp>
        <p:nvSpPr>
          <p:cNvPr id="12" name="TextBox 11"/>
          <p:cNvSpPr txBox="1"/>
          <p:nvPr/>
        </p:nvSpPr>
        <p:spPr>
          <a:xfrm rot="1970127">
            <a:off x="182341" y="5560577"/>
            <a:ext cx="274320" cy="246221"/>
          </a:xfrm>
          <a:prstGeom prst="rect">
            <a:avLst/>
          </a:prstGeom>
          <a:noFill/>
        </p:spPr>
        <p:txBody>
          <a:bodyPr wrap="square" rtlCol="0">
            <a:spAutoFit/>
          </a:bodyPr>
          <a:lstStyle/>
          <a:p>
            <a:r>
              <a:rPr lang="en-US" dirty="0">
                <a:solidFill>
                  <a:srgbClr val="002060"/>
                </a:solidFill>
              </a:rPr>
              <a:t>=</a:t>
            </a:r>
          </a:p>
        </p:txBody>
      </p:sp>
      <p:graphicFrame>
        <p:nvGraphicFramePr>
          <p:cNvPr id="13" name="Table 12"/>
          <p:cNvGraphicFramePr>
            <a:graphicFrameLocks noGrp="1"/>
          </p:cNvGraphicFramePr>
          <p:nvPr/>
        </p:nvGraphicFramePr>
        <p:xfrm>
          <a:off x="2202488" y="1288500"/>
          <a:ext cx="1385414" cy="5369110"/>
        </p:xfrm>
        <a:graphic>
          <a:graphicData uri="http://schemas.openxmlformats.org/drawingml/2006/table">
            <a:tbl>
              <a:tblPr firstRow="1" bandRow="1">
                <a:tableStyleId>{00A15C55-8517-42AA-B614-E9B94910E393}</a:tableStyleId>
              </a:tblPr>
              <a:tblGrid>
                <a:gridCol w="1385414">
                  <a:extLst>
                    <a:ext uri="{9D8B030D-6E8A-4147-A177-3AD203B41FA5}">
                      <a16:colId xmlns:a16="http://schemas.microsoft.com/office/drawing/2014/main" val="20000"/>
                    </a:ext>
                  </a:extLst>
                </a:gridCol>
              </a:tblGrid>
              <a:tr h="315830">
                <a:tc>
                  <a:txBody>
                    <a:bodyPr/>
                    <a:lstStyle/>
                    <a:p>
                      <a:r>
                        <a:rPr lang="en-US" sz="1400" b="0" dirty="0">
                          <a:latin typeface="+mn-lt"/>
                        </a:rPr>
                        <a:t>Start – Day 2</a:t>
                      </a:r>
                    </a:p>
                  </a:txBody>
                  <a:tcPr>
                    <a:solidFill>
                      <a:srgbClr val="31B4C4"/>
                    </a:solidFill>
                  </a:tcPr>
                </a:tc>
                <a:extLst>
                  <a:ext uri="{0D108BD9-81ED-4DB2-BD59-A6C34878D82A}">
                    <a16:rowId xmlns:a16="http://schemas.microsoft.com/office/drawing/2014/main" val="10000"/>
                  </a:ext>
                </a:extLst>
              </a:tr>
              <a:tr h="315830">
                <a:tc>
                  <a:txBody>
                    <a:bodyPr/>
                    <a:lstStyle/>
                    <a:p>
                      <a:pPr marL="0" algn="l" defTabSz="914400" rtl="0" eaLnBrk="1" latinLnBrk="0" hangingPunct="1"/>
                      <a:r>
                        <a:rPr lang="en-US" sz="1400" kern="1200" dirty="0">
                          <a:latin typeface="+mn-lt"/>
                        </a:rPr>
                        <a:t>-</a:t>
                      </a:r>
                      <a:endParaRPr lang="en-US" sz="1400" kern="1200" dirty="0">
                        <a:solidFill>
                          <a:srgbClr val="002060"/>
                        </a:solidFill>
                        <a:latin typeface="+mn-lt"/>
                        <a:ea typeface="+mn-ea"/>
                        <a:cs typeface="+mn-cs"/>
                      </a:endParaRPr>
                    </a:p>
                  </a:txBody>
                  <a:tcPr/>
                </a:tc>
                <a:extLst>
                  <a:ext uri="{0D108BD9-81ED-4DB2-BD59-A6C34878D82A}">
                    <a16:rowId xmlns:a16="http://schemas.microsoft.com/office/drawing/2014/main" val="10001"/>
                  </a:ext>
                </a:extLst>
              </a:tr>
              <a:tr h="315830">
                <a:tc>
                  <a:txBody>
                    <a:bodyPr/>
                    <a:lstStyle/>
                    <a:p>
                      <a:pPr marL="0" algn="l" defTabSz="914400" rtl="0" eaLnBrk="1" latinLnBrk="0" hangingPunct="1"/>
                      <a:r>
                        <a:rPr lang="en-US" sz="1400" kern="1200" dirty="0">
                          <a:latin typeface="+mn-lt"/>
                        </a:rPr>
                        <a:t>$0.01</a:t>
                      </a:r>
                      <a:endParaRPr lang="en-US" sz="1400" kern="1200" dirty="0">
                        <a:solidFill>
                          <a:srgbClr val="002060"/>
                        </a:solidFill>
                        <a:latin typeface="+mn-lt"/>
                        <a:ea typeface="+mn-ea"/>
                        <a:cs typeface="+mn-cs"/>
                      </a:endParaRPr>
                    </a:p>
                  </a:txBody>
                  <a:tcPr/>
                </a:tc>
                <a:extLst>
                  <a:ext uri="{0D108BD9-81ED-4DB2-BD59-A6C34878D82A}">
                    <a16:rowId xmlns:a16="http://schemas.microsoft.com/office/drawing/2014/main" val="10002"/>
                  </a:ext>
                </a:extLst>
              </a:tr>
              <a:tr h="315830">
                <a:tc>
                  <a:txBody>
                    <a:bodyPr/>
                    <a:lstStyle/>
                    <a:p>
                      <a:r>
                        <a:rPr lang="en-US" sz="1400" dirty="0">
                          <a:latin typeface="+mn-lt"/>
                        </a:rPr>
                        <a:t>$0.02</a:t>
                      </a:r>
                      <a:endParaRPr lang="en-US" sz="1400" dirty="0">
                        <a:solidFill>
                          <a:srgbClr val="002060"/>
                        </a:solidFill>
                        <a:latin typeface="+mn-lt"/>
                      </a:endParaRPr>
                    </a:p>
                  </a:txBody>
                  <a:tcPr/>
                </a:tc>
                <a:extLst>
                  <a:ext uri="{0D108BD9-81ED-4DB2-BD59-A6C34878D82A}">
                    <a16:rowId xmlns:a16="http://schemas.microsoft.com/office/drawing/2014/main" val="10003"/>
                  </a:ext>
                </a:extLst>
              </a:tr>
              <a:tr h="315830">
                <a:tc>
                  <a:txBody>
                    <a:bodyPr/>
                    <a:lstStyle/>
                    <a:p>
                      <a:r>
                        <a:rPr lang="en-US" sz="1400" dirty="0">
                          <a:latin typeface="+mn-lt"/>
                        </a:rPr>
                        <a:t>$0.04</a:t>
                      </a:r>
                      <a:endParaRPr lang="en-US" sz="1400" dirty="0">
                        <a:solidFill>
                          <a:srgbClr val="002060"/>
                        </a:solidFill>
                        <a:latin typeface="+mn-lt"/>
                      </a:endParaRPr>
                    </a:p>
                  </a:txBody>
                  <a:tcPr/>
                </a:tc>
                <a:extLst>
                  <a:ext uri="{0D108BD9-81ED-4DB2-BD59-A6C34878D82A}">
                    <a16:rowId xmlns:a16="http://schemas.microsoft.com/office/drawing/2014/main" val="10004"/>
                  </a:ext>
                </a:extLst>
              </a:tr>
              <a:tr h="315830">
                <a:tc>
                  <a:txBody>
                    <a:bodyPr/>
                    <a:lstStyle/>
                    <a:p>
                      <a:r>
                        <a:rPr lang="en-US" sz="1400" dirty="0">
                          <a:latin typeface="+mn-lt"/>
                        </a:rPr>
                        <a:t>$0.08</a:t>
                      </a:r>
                      <a:endParaRPr lang="en-US" sz="1400" dirty="0">
                        <a:solidFill>
                          <a:srgbClr val="002060"/>
                        </a:solidFill>
                        <a:latin typeface="+mn-lt"/>
                      </a:endParaRPr>
                    </a:p>
                  </a:txBody>
                  <a:tcPr/>
                </a:tc>
                <a:extLst>
                  <a:ext uri="{0D108BD9-81ED-4DB2-BD59-A6C34878D82A}">
                    <a16:rowId xmlns:a16="http://schemas.microsoft.com/office/drawing/2014/main" val="10005"/>
                  </a:ext>
                </a:extLst>
              </a:tr>
              <a:tr h="315830">
                <a:tc>
                  <a:txBody>
                    <a:bodyPr/>
                    <a:lstStyle/>
                    <a:p>
                      <a:r>
                        <a:rPr lang="en-US" sz="1400" dirty="0">
                          <a:latin typeface="+mn-lt"/>
                        </a:rPr>
                        <a:t>$0.16</a:t>
                      </a:r>
                      <a:endParaRPr lang="en-US" sz="1400" dirty="0">
                        <a:solidFill>
                          <a:srgbClr val="002060"/>
                        </a:solidFill>
                        <a:latin typeface="+mn-lt"/>
                      </a:endParaRPr>
                    </a:p>
                  </a:txBody>
                  <a:tcPr/>
                </a:tc>
                <a:extLst>
                  <a:ext uri="{0D108BD9-81ED-4DB2-BD59-A6C34878D82A}">
                    <a16:rowId xmlns:a16="http://schemas.microsoft.com/office/drawing/2014/main" val="10006"/>
                  </a:ext>
                </a:extLst>
              </a:tr>
              <a:tr h="315830">
                <a:tc>
                  <a:txBody>
                    <a:bodyPr/>
                    <a:lstStyle/>
                    <a:p>
                      <a:pPr marL="0" algn="l" defTabSz="914400" rtl="0" eaLnBrk="1" latinLnBrk="0" hangingPunct="1"/>
                      <a:r>
                        <a:rPr lang="en-US" sz="1400" kern="1200" dirty="0">
                          <a:latin typeface="+mn-lt"/>
                        </a:rPr>
                        <a:t>$0.32</a:t>
                      </a:r>
                      <a:endParaRPr lang="en-US" sz="1400" kern="1200" dirty="0">
                        <a:solidFill>
                          <a:srgbClr val="002060"/>
                        </a:solidFill>
                        <a:latin typeface="+mn-lt"/>
                        <a:ea typeface="+mn-ea"/>
                        <a:cs typeface="+mn-cs"/>
                      </a:endParaRPr>
                    </a:p>
                  </a:txBody>
                  <a:tcPr/>
                </a:tc>
                <a:extLst>
                  <a:ext uri="{0D108BD9-81ED-4DB2-BD59-A6C34878D82A}">
                    <a16:rowId xmlns:a16="http://schemas.microsoft.com/office/drawing/2014/main" val="10007"/>
                  </a:ext>
                </a:extLst>
              </a:tr>
              <a:tr h="315830">
                <a:tc>
                  <a:txBody>
                    <a:bodyPr/>
                    <a:lstStyle/>
                    <a:p>
                      <a:r>
                        <a:rPr lang="en-US" sz="1400" dirty="0">
                          <a:latin typeface="+mn-lt"/>
                        </a:rPr>
                        <a:t>$0.64</a:t>
                      </a:r>
                      <a:endParaRPr lang="en-US" sz="1400" dirty="0">
                        <a:solidFill>
                          <a:srgbClr val="002060"/>
                        </a:solidFill>
                        <a:latin typeface="+mn-lt"/>
                      </a:endParaRPr>
                    </a:p>
                  </a:txBody>
                  <a:tcPr/>
                </a:tc>
                <a:extLst>
                  <a:ext uri="{0D108BD9-81ED-4DB2-BD59-A6C34878D82A}">
                    <a16:rowId xmlns:a16="http://schemas.microsoft.com/office/drawing/2014/main" val="10008"/>
                  </a:ext>
                </a:extLst>
              </a:tr>
              <a:tr h="315830">
                <a:tc>
                  <a:txBody>
                    <a:bodyPr/>
                    <a:lstStyle/>
                    <a:p>
                      <a:r>
                        <a:rPr lang="en-US" sz="1400" dirty="0">
                          <a:latin typeface="+mn-lt"/>
                        </a:rPr>
                        <a:t>$1.28</a:t>
                      </a:r>
                      <a:endParaRPr lang="en-US" sz="1400" dirty="0">
                        <a:solidFill>
                          <a:srgbClr val="002060"/>
                        </a:solidFill>
                        <a:latin typeface="+mn-lt"/>
                      </a:endParaRPr>
                    </a:p>
                  </a:txBody>
                  <a:tcPr/>
                </a:tc>
                <a:extLst>
                  <a:ext uri="{0D108BD9-81ED-4DB2-BD59-A6C34878D82A}">
                    <a16:rowId xmlns:a16="http://schemas.microsoft.com/office/drawing/2014/main" val="10009"/>
                  </a:ext>
                </a:extLst>
              </a:tr>
              <a:tr h="315830">
                <a:tc>
                  <a:txBody>
                    <a:bodyPr/>
                    <a:lstStyle/>
                    <a:p>
                      <a:r>
                        <a:rPr lang="en-US" sz="1400" dirty="0">
                          <a:latin typeface="+mn-lt"/>
                        </a:rPr>
                        <a:t>$2.56</a:t>
                      </a:r>
                      <a:endParaRPr lang="en-US" sz="1400" dirty="0">
                        <a:solidFill>
                          <a:srgbClr val="002060"/>
                        </a:solidFill>
                        <a:latin typeface="+mn-lt"/>
                      </a:endParaRPr>
                    </a:p>
                  </a:txBody>
                  <a:tcPr/>
                </a:tc>
                <a:extLst>
                  <a:ext uri="{0D108BD9-81ED-4DB2-BD59-A6C34878D82A}">
                    <a16:rowId xmlns:a16="http://schemas.microsoft.com/office/drawing/2014/main" val="10010"/>
                  </a:ext>
                </a:extLst>
              </a:tr>
              <a:tr h="315830">
                <a:tc>
                  <a:txBody>
                    <a:bodyPr/>
                    <a:lstStyle/>
                    <a:p>
                      <a:pPr marL="0" algn="l" defTabSz="914400" rtl="0" eaLnBrk="1" latinLnBrk="0" hangingPunct="1"/>
                      <a:r>
                        <a:rPr lang="en-US" sz="1400" kern="1200" dirty="0">
                          <a:latin typeface="+mn-lt"/>
                        </a:rPr>
                        <a:t>$81.92</a:t>
                      </a:r>
                      <a:endParaRPr lang="en-US" sz="1400" kern="1200" dirty="0">
                        <a:solidFill>
                          <a:srgbClr val="002060"/>
                        </a:solidFill>
                        <a:latin typeface="+mn-lt"/>
                        <a:ea typeface="+mn-ea"/>
                        <a:cs typeface="+mn-cs"/>
                      </a:endParaRPr>
                    </a:p>
                  </a:txBody>
                  <a:tcPr/>
                </a:tc>
                <a:extLst>
                  <a:ext uri="{0D108BD9-81ED-4DB2-BD59-A6C34878D82A}">
                    <a16:rowId xmlns:a16="http://schemas.microsoft.com/office/drawing/2014/main" val="10011"/>
                  </a:ext>
                </a:extLst>
              </a:tr>
              <a:tr h="315830">
                <a:tc>
                  <a:txBody>
                    <a:bodyPr/>
                    <a:lstStyle/>
                    <a:p>
                      <a:pPr marL="0" algn="l" defTabSz="914400" rtl="0" eaLnBrk="1" latinLnBrk="0" hangingPunct="1"/>
                      <a:r>
                        <a:rPr lang="en-US" sz="1400" kern="1200" dirty="0">
                          <a:latin typeface="+mn-lt"/>
                        </a:rPr>
                        <a:t>$2,621</a:t>
                      </a:r>
                      <a:endParaRPr lang="en-US" sz="1400" kern="1200" dirty="0">
                        <a:solidFill>
                          <a:srgbClr val="002060"/>
                        </a:solidFill>
                        <a:latin typeface="+mn-lt"/>
                        <a:ea typeface="+mn-ea"/>
                        <a:cs typeface="+mn-cs"/>
                      </a:endParaRPr>
                    </a:p>
                  </a:txBody>
                  <a:tcPr/>
                </a:tc>
                <a:extLst>
                  <a:ext uri="{0D108BD9-81ED-4DB2-BD59-A6C34878D82A}">
                    <a16:rowId xmlns:a16="http://schemas.microsoft.com/office/drawing/2014/main" val="10012"/>
                  </a:ext>
                </a:extLst>
              </a:tr>
              <a:tr h="315830">
                <a:tc>
                  <a:txBody>
                    <a:bodyPr/>
                    <a:lstStyle/>
                    <a:p>
                      <a:r>
                        <a:rPr lang="en-US" sz="1400" dirty="0">
                          <a:latin typeface="+mn-lt"/>
                        </a:rPr>
                        <a:t>$83,886</a:t>
                      </a:r>
                      <a:endParaRPr lang="en-US" sz="1400" dirty="0">
                        <a:solidFill>
                          <a:srgbClr val="002060"/>
                        </a:solidFill>
                        <a:latin typeface="+mn-lt"/>
                      </a:endParaRPr>
                    </a:p>
                  </a:txBody>
                  <a:tcPr/>
                </a:tc>
                <a:extLst>
                  <a:ext uri="{0D108BD9-81ED-4DB2-BD59-A6C34878D82A}">
                    <a16:rowId xmlns:a16="http://schemas.microsoft.com/office/drawing/2014/main" val="10013"/>
                  </a:ext>
                </a:extLst>
              </a:tr>
              <a:tr h="315830">
                <a:tc>
                  <a:txBody>
                    <a:bodyPr/>
                    <a:lstStyle/>
                    <a:p>
                      <a:r>
                        <a:rPr lang="en-US" sz="1400" dirty="0">
                          <a:latin typeface="+mn-lt"/>
                        </a:rPr>
                        <a:t>$1,342,177</a:t>
                      </a:r>
                      <a:endParaRPr lang="en-US" sz="1400" dirty="0">
                        <a:solidFill>
                          <a:srgbClr val="002060"/>
                        </a:solidFill>
                        <a:latin typeface="+mn-lt"/>
                      </a:endParaRPr>
                    </a:p>
                  </a:txBody>
                  <a:tcPr/>
                </a:tc>
                <a:extLst>
                  <a:ext uri="{0D108BD9-81ED-4DB2-BD59-A6C34878D82A}">
                    <a16:rowId xmlns:a16="http://schemas.microsoft.com/office/drawing/2014/main" val="10014"/>
                  </a:ext>
                </a:extLst>
              </a:tr>
              <a:tr h="315830">
                <a:tc>
                  <a:txBody>
                    <a:bodyPr/>
                    <a:lstStyle/>
                    <a:p>
                      <a:r>
                        <a:rPr lang="en-US" sz="1400" dirty="0">
                          <a:latin typeface="+mn-lt"/>
                        </a:rPr>
                        <a:t>$2,684,354</a:t>
                      </a:r>
                      <a:endParaRPr lang="en-US" sz="1400" dirty="0">
                        <a:solidFill>
                          <a:srgbClr val="002060"/>
                        </a:solidFill>
                        <a:latin typeface="+mn-lt"/>
                      </a:endParaRPr>
                    </a:p>
                  </a:txBody>
                  <a:tcPr/>
                </a:tc>
                <a:extLst>
                  <a:ext uri="{0D108BD9-81ED-4DB2-BD59-A6C34878D82A}">
                    <a16:rowId xmlns:a16="http://schemas.microsoft.com/office/drawing/2014/main" val="10015"/>
                  </a:ext>
                </a:extLst>
              </a:tr>
              <a:tr h="315830">
                <a:tc>
                  <a:txBody>
                    <a:bodyPr/>
                    <a:lstStyle/>
                    <a:p>
                      <a:r>
                        <a:rPr lang="en-US" sz="1400" dirty="0">
                          <a:latin typeface="+mn-lt"/>
                        </a:rPr>
                        <a:t>$5,368,709</a:t>
                      </a:r>
                      <a:endParaRPr lang="en-US" sz="1400" dirty="0">
                        <a:solidFill>
                          <a:srgbClr val="002060"/>
                        </a:solidFill>
                        <a:latin typeface="+mn-lt"/>
                      </a:endParaRPr>
                    </a:p>
                  </a:txBody>
                  <a:tcPr/>
                </a:tc>
                <a:extLst>
                  <a:ext uri="{0D108BD9-81ED-4DB2-BD59-A6C34878D82A}">
                    <a16:rowId xmlns:a16="http://schemas.microsoft.com/office/drawing/2014/main" val="10016"/>
                  </a:ext>
                </a:extLst>
              </a:tr>
            </a:tbl>
          </a:graphicData>
        </a:graphic>
      </p:graphicFrame>
      <p:graphicFrame>
        <p:nvGraphicFramePr>
          <p:cNvPr id="14" name="Table 13"/>
          <p:cNvGraphicFramePr>
            <a:graphicFrameLocks noGrp="1"/>
          </p:cNvGraphicFramePr>
          <p:nvPr/>
        </p:nvGraphicFramePr>
        <p:xfrm>
          <a:off x="3745451" y="1288500"/>
          <a:ext cx="1385414" cy="5369110"/>
        </p:xfrm>
        <a:graphic>
          <a:graphicData uri="http://schemas.openxmlformats.org/drawingml/2006/table">
            <a:tbl>
              <a:tblPr firstRow="1" bandRow="1">
                <a:tableStyleId>{E8034E78-7F5D-4C2E-B375-FC64B27BC917}</a:tableStyleId>
              </a:tblPr>
              <a:tblGrid>
                <a:gridCol w="1385414">
                  <a:extLst>
                    <a:ext uri="{9D8B030D-6E8A-4147-A177-3AD203B41FA5}">
                      <a16:colId xmlns:a16="http://schemas.microsoft.com/office/drawing/2014/main" val="20000"/>
                    </a:ext>
                  </a:extLst>
                </a:gridCol>
              </a:tblGrid>
              <a:tr h="315830">
                <a:tc>
                  <a:txBody>
                    <a:bodyPr/>
                    <a:lstStyle/>
                    <a:p>
                      <a:r>
                        <a:rPr lang="en-US" sz="1400" b="0" dirty="0">
                          <a:latin typeface="+mn-lt"/>
                        </a:rPr>
                        <a:t>Start – Day 10</a:t>
                      </a:r>
                    </a:p>
                  </a:txBody>
                  <a:tcPr>
                    <a:solidFill>
                      <a:srgbClr val="31B4C4"/>
                    </a:solidFill>
                  </a:tcPr>
                </a:tc>
                <a:extLst>
                  <a:ext uri="{0D108BD9-81ED-4DB2-BD59-A6C34878D82A}">
                    <a16:rowId xmlns:a16="http://schemas.microsoft.com/office/drawing/2014/main" val="10000"/>
                  </a:ext>
                </a:extLst>
              </a:tr>
              <a:tr h="315830">
                <a:tc>
                  <a:txBody>
                    <a:bodyPr/>
                    <a:lstStyle/>
                    <a:p>
                      <a:pPr marL="0" algn="l" defTabSz="914400" rtl="0" eaLnBrk="1" latinLnBrk="0" hangingPunct="1"/>
                      <a:endParaRPr lang="en-US" sz="1400" kern="1200" dirty="0">
                        <a:solidFill>
                          <a:srgbClr val="474747"/>
                        </a:solidFill>
                        <a:latin typeface="+mn-lt"/>
                        <a:ea typeface="+mn-ea"/>
                        <a:cs typeface="+mn-cs"/>
                      </a:endParaRPr>
                    </a:p>
                  </a:txBody>
                  <a:tcPr/>
                </a:tc>
                <a:extLst>
                  <a:ext uri="{0D108BD9-81ED-4DB2-BD59-A6C34878D82A}">
                    <a16:rowId xmlns:a16="http://schemas.microsoft.com/office/drawing/2014/main" val="10001"/>
                  </a:ext>
                </a:extLst>
              </a:tr>
              <a:tr h="315830">
                <a:tc>
                  <a:txBody>
                    <a:bodyPr/>
                    <a:lstStyle/>
                    <a:p>
                      <a:endParaRPr lang="en-US" sz="1400" dirty="0">
                        <a:solidFill>
                          <a:srgbClr val="474747"/>
                        </a:solidFill>
                        <a:latin typeface="+mn-lt"/>
                      </a:endParaRPr>
                    </a:p>
                  </a:txBody>
                  <a:tcPr/>
                </a:tc>
                <a:extLst>
                  <a:ext uri="{0D108BD9-81ED-4DB2-BD59-A6C34878D82A}">
                    <a16:rowId xmlns:a16="http://schemas.microsoft.com/office/drawing/2014/main" val="10002"/>
                  </a:ext>
                </a:extLst>
              </a:tr>
              <a:tr h="315830">
                <a:tc>
                  <a:txBody>
                    <a:bodyPr/>
                    <a:lstStyle/>
                    <a:p>
                      <a:endParaRPr lang="en-US" sz="1400" dirty="0">
                        <a:solidFill>
                          <a:srgbClr val="474747"/>
                        </a:solidFill>
                        <a:latin typeface="+mn-lt"/>
                      </a:endParaRPr>
                    </a:p>
                  </a:txBody>
                  <a:tcPr/>
                </a:tc>
                <a:extLst>
                  <a:ext uri="{0D108BD9-81ED-4DB2-BD59-A6C34878D82A}">
                    <a16:rowId xmlns:a16="http://schemas.microsoft.com/office/drawing/2014/main" val="10003"/>
                  </a:ext>
                </a:extLst>
              </a:tr>
              <a:tr h="315830">
                <a:tc>
                  <a:txBody>
                    <a:bodyPr/>
                    <a:lstStyle/>
                    <a:p>
                      <a:endParaRPr lang="en-US" sz="1400" dirty="0">
                        <a:solidFill>
                          <a:srgbClr val="474747"/>
                        </a:solidFill>
                        <a:latin typeface="+mn-lt"/>
                      </a:endParaRPr>
                    </a:p>
                  </a:txBody>
                  <a:tcPr/>
                </a:tc>
                <a:extLst>
                  <a:ext uri="{0D108BD9-81ED-4DB2-BD59-A6C34878D82A}">
                    <a16:rowId xmlns:a16="http://schemas.microsoft.com/office/drawing/2014/main" val="10004"/>
                  </a:ext>
                </a:extLst>
              </a:tr>
              <a:tr h="315830">
                <a:tc>
                  <a:txBody>
                    <a:bodyPr/>
                    <a:lstStyle/>
                    <a:p>
                      <a:endParaRPr lang="en-US" sz="1400" dirty="0">
                        <a:solidFill>
                          <a:srgbClr val="474747"/>
                        </a:solidFill>
                        <a:latin typeface="+mn-lt"/>
                      </a:endParaRPr>
                    </a:p>
                  </a:txBody>
                  <a:tcPr/>
                </a:tc>
                <a:extLst>
                  <a:ext uri="{0D108BD9-81ED-4DB2-BD59-A6C34878D82A}">
                    <a16:rowId xmlns:a16="http://schemas.microsoft.com/office/drawing/2014/main" val="10005"/>
                  </a:ext>
                </a:extLst>
              </a:tr>
              <a:tr h="315830">
                <a:tc>
                  <a:txBody>
                    <a:bodyPr/>
                    <a:lstStyle/>
                    <a:p>
                      <a:pPr marL="0" algn="l" defTabSz="914400" rtl="0" eaLnBrk="1" latinLnBrk="0" hangingPunct="1"/>
                      <a:endParaRPr lang="en-US" sz="1400" kern="1200" dirty="0">
                        <a:solidFill>
                          <a:srgbClr val="474747"/>
                        </a:solidFill>
                        <a:latin typeface="+mn-lt"/>
                        <a:ea typeface="+mn-ea"/>
                        <a:cs typeface="+mn-cs"/>
                      </a:endParaRPr>
                    </a:p>
                  </a:txBody>
                  <a:tcPr/>
                </a:tc>
                <a:extLst>
                  <a:ext uri="{0D108BD9-81ED-4DB2-BD59-A6C34878D82A}">
                    <a16:rowId xmlns:a16="http://schemas.microsoft.com/office/drawing/2014/main" val="10006"/>
                  </a:ext>
                </a:extLst>
              </a:tr>
              <a:tr h="315830">
                <a:tc>
                  <a:txBody>
                    <a:bodyPr/>
                    <a:lstStyle/>
                    <a:p>
                      <a:endParaRPr lang="en-US" sz="1400" dirty="0">
                        <a:solidFill>
                          <a:srgbClr val="474747"/>
                        </a:solidFill>
                        <a:latin typeface="+mn-lt"/>
                      </a:endParaRPr>
                    </a:p>
                  </a:txBody>
                  <a:tcPr/>
                </a:tc>
                <a:extLst>
                  <a:ext uri="{0D108BD9-81ED-4DB2-BD59-A6C34878D82A}">
                    <a16:rowId xmlns:a16="http://schemas.microsoft.com/office/drawing/2014/main" val="10007"/>
                  </a:ext>
                </a:extLst>
              </a:tr>
              <a:tr h="315830">
                <a:tc>
                  <a:txBody>
                    <a:bodyPr/>
                    <a:lstStyle/>
                    <a:p>
                      <a:endParaRPr lang="en-US" sz="1400" dirty="0">
                        <a:solidFill>
                          <a:srgbClr val="474747"/>
                        </a:solidFill>
                        <a:latin typeface="+mn-lt"/>
                      </a:endParaRPr>
                    </a:p>
                  </a:txBody>
                  <a:tcPr/>
                </a:tc>
                <a:extLst>
                  <a:ext uri="{0D108BD9-81ED-4DB2-BD59-A6C34878D82A}">
                    <a16:rowId xmlns:a16="http://schemas.microsoft.com/office/drawing/2014/main" val="10008"/>
                  </a:ext>
                </a:extLst>
              </a:tr>
              <a:tr h="315830">
                <a:tc>
                  <a:txBody>
                    <a:bodyPr/>
                    <a:lstStyle/>
                    <a:p>
                      <a:endParaRPr lang="en-US" sz="1400" dirty="0">
                        <a:solidFill>
                          <a:srgbClr val="474747"/>
                        </a:solidFill>
                        <a:latin typeface="+mn-lt"/>
                      </a:endParaRPr>
                    </a:p>
                  </a:txBody>
                  <a:tcPr/>
                </a:tc>
                <a:extLst>
                  <a:ext uri="{0D108BD9-81ED-4DB2-BD59-A6C34878D82A}">
                    <a16:rowId xmlns:a16="http://schemas.microsoft.com/office/drawing/2014/main" val="10009"/>
                  </a:ext>
                </a:extLst>
              </a:tr>
              <a:tr h="315830">
                <a:tc>
                  <a:txBody>
                    <a:bodyPr/>
                    <a:lstStyle/>
                    <a:p>
                      <a:r>
                        <a:rPr lang="en-US" sz="1400" dirty="0">
                          <a:solidFill>
                            <a:srgbClr val="474747"/>
                          </a:solidFill>
                          <a:latin typeface="+mn-lt"/>
                        </a:rPr>
                        <a:t>$0.01</a:t>
                      </a:r>
                    </a:p>
                  </a:txBody>
                  <a:tcPr/>
                </a:tc>
                <a:extLst>
                  <a:ext uri="{0D108BD9-81ED-4DB2-BD59-A6C34878D82A}">
                    <a16:rowId xmlns:a16="http://schemas.microsoft.com/office/drawing/2014/main" val="10010"/>
                  </a:ext>
                </a:extLst>
              </a:tr>
              <a:tr h="315830">
                <a:tc>
                  <a:txBody>
                    <a:bodyPr/>
                    <a:lstStyle/>
                    <a:p>
                      <a:pPr marL="0" algn="l" defTabSz="914400" rtl="0" eaLnBrk="1" latinLnBrk="0" hangingPunct="1"/>
                      <a:r>
                        <a:rPr lang="en-US" sz="1400" kern="1200" dirty="0">
                          <a:solidFill>
                            <a:srgbClr val="474747"/>
                          </a:solidFill>
                          <a:latin typeface="+mn-lt"/>
                        </a:rPr>
                        <a:t>$0.32</a:t>
                      </a:r>
                      <a:endParaRPr lang="en-US" sz="1400" kern="1200" dirty="0">
                        <a:solidFill>
                          <a:srgbClr val="474747"/>
                        </a:solidFill>
                        <a:latin typeface="+mn-lt"/>
                        <a:ea typeface="+mn-ea"/>
                        <a:cs typeface="+mn-cs"/>
                      </a:endParaRPr>
                    </a:p>
                  </a:txBody>
                  <a:tcPr/>
                </a:tc>
                <a:extLst>
                  <a:ext uri="{0D108BD9-81ED-4DB2-BD59-A6C34878D82A}">
                    <a16:rowId xmlns:a16="http://schemas.microsoft.com/office/drawing/2014/main" val="10011"/>
                  </a:ext>
                </a:extLst>
              </a:tr>
              <a:tr h="315830">
                <a:tc>
                  <a:txBody>
                    <a:bodyPr/>
                    <a:lstStyle/>
                    <a:p>
                      <a:pPr marL="0" algn="l" defTabSz="914400" rtl="0" eaLnBrk="1" latinLnBrk="0" hangingPunct="1"/>
                      <a:r>
                        <a:rPr lang="en-US" sz="1400" kern="1200" dirty="0">
                          <a:solidFill>
                            <a:srgbClr val="474747"/>
                          </a:solidFill>
                          <a:latin typeface="+mn-lt"/>
                        </a:rPr>
                        <a:t>$10.24</a:t>
                      </a:r>
                      <a:endParaRPr lang="en-US" sz="1400" kern="1200" dirty="0">
                        <a:solidFill>
                          <a:srgbClr val="474747"/>
                        </a:solidFill>
                        <a:latin typeface="+mn-lt"/>
                        <a:ea typeface="+mn-ea"/>
                        <a:cs typeface="+mn-cs"/>
                      </a:endParaRPr>
                    </a:p>
                  </a:txBody>
                  <a:tcPr/>
                </a:tc>
                <a:extLst>
                  <a:ext uri="{0D108BD9-81ED-4DB2-BD59-A6C34878D82A}">
                    <a16:rowId xmlns:a16="http://schemas.microsoft.com/office/drawing/2014/main" val="10012"/>
                  </a:ext>
                </a:extLst>
              </a:tr>
              <a:tr h="315830">
                <a:tc>
                  <a:txBody>
                    <a:bodyPr/>
                    <a:lstStyle/>
                    <a:p>
                      <a:r>
                        <a:rPr lang="en-US" sz="1400" dirty="0">
                          <a:solidFill>
                            <a:srgbClr val="474747"/>
                          </a:solidFill>
                          <a:latin typeface="+mn-lt"/>
                        </a:rPr>
                        <a:t>$327</a:t>
                      </a:r>
                    </a:p>
                  </a:txBody>
                  <a:tcPr/>
                </a:tc>
                <a:extLst>
                  <a:ext uri="{0D108BD9-81ED-4DB2-BD59-A6C34878D82A}">
                    <a16:rowId xmlns:a16="http://schemas.microsoft.com/office/drawing/2014/main" val="10013"/>
                  </a:ext>
                </a:extLst>
              </a:tr>
              <a:tr h="315830">
                <a:tc>
                  <a:txBody>
                    <a:bodyPr/>
                    <a:lstStyle/>
                    <a:p>
                      <a:r>
                        <a:rPr lang="en-US" sz="1400" dirty="0">
                          <a:solidFill>
                            <a:srgbClr val="474747"/>
                          </a:solidFill>
                          <a:latin typeface="+mn-lt"/>
                        </a:rPr>
                        <a:t>$5,242</a:t>
                      </a:r>
                    </a:p>
                  </a:txBody>
                  <a:tcPr/>
                </a:tc>
                <a:extLst>
                  <a:ext uri="{0D108BD9-81ED-4DB2-BD59-A6C34878D82A}">
                    <a16:rowId xmlns:a16="http://schemas.microsoft.com/office/drawing/2014/main" val="10014"/>
                  </a:ext>
                </a:extLst>
              </a:tr>
              <a:tr h="315830">
                <a:tc>
                  <a:txBody>
                    <a:bodyPr/>
                    <a:lstStyle/>
                    <a:p>
                      <a:r>
                        <a:rPr lang="en-US" sz="1400" dirty="0">
                          <a:solidFill>
                            <a:srgbClr val="474747"/>
                          </a:solidFill>
                          <a:latin typeface="+mn-lt"/>
                        </a:rPr>
                        <a:t>$10,485</a:t>
                      </a:r>
                    </a:p>
                  </a:txBody>
                  <a:tcPr/>
                </a:tc>
                <a:extLst>
                  <a:ext uri="{0D108BD9-81ED-4DB2-BD59-A6C34878D82A}">
                    <a16:rowId xmlns:a16="http://schemas.microsoft.com/office/drawing/2014/main" val="10015"/>
                  </a:ext>
                </a:extLst>
              </a:tr>
              <a:tr h="315830">
                <a:tc>
                  <a:txBody>
                    <a:bodyPr/>
                    <a:lstStyle/>
                    <a:p>
                      <a:r>
                        <a:rPr lang="en-US" sz="1400" dirty="0">
                          <a:solidFill>
                            <a:srgbClr val="474747"/>
                          </a:solidFill>
                          <a:latin typeface="+mn-lt"/>
                        </a:rPr>
                        <a:t>$20,971</a:t>
                      </a:r>
                    </a:p>
                  </a:txBody>
                  <a:tcPr/>
                </a:tc>
                <a:extLst>
                  <a:ext uri="{0D108BD9-81ED-4DB2-BD59-A6C34878D82A}">
                    <a16:rowId xmlns:a16="http://schemas.microsoft.com/office/drawing/2014/main" val="10016"/>
                  </a:ext>
                </a:extLst>
              </a:tr>
            </a:tbl>
          </a:graphicData>
        </a:graphic>
      </p:graphicFrame>
      <p:sp>
        <p:nvSpPr>
          <p:cNvPr id="18" name="Title 1"/>
          <p:cNvSpPr txBox="1">
            <a:spLocks/>
          </p:cNvSpPr>
          <p:nvPr/>
        </p:nvSpPr>
        <p:spPr bwMode="auto">
          <a:xfrm>
            <a:off x="832958" y="218736"/>
            <a:ext cx="6611100" cy="73866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defTabSz="895350" rtl="0" eaLnBrk="0" fontAlgn="base" hangingPunct="0">
              <a:spcBef>
                <a:spcPct val="0"/>
              </a:spcBef>
              <a:spcAft>
                <a:spcPct val="0"/>
              </a:spcAft>
              <a:defRPr sz="5400" b="1">
                <a:solidFill>
                  <a:srgbClr val="8F8F8F"/>
                </a:solidFill>
                <a:latin typeface="Bebas Neue Bold" panose="020B0606020202050201" pitchFamily="34" charset="0"/>
                <a:ea typeface="+mj-ea"/>
                <a:cs typeface="+mj-cs"/>
              </a:defRPr>
            </a:lvl1pPr>
            <a:lvl2pPr algn="l" defTabSz="895350" rtl="0" eaLnBrk="0" fontAlgn="base" hangingPunct="0">
              <a:spcBef>
                <a:spcPct val="0"/>
              </a:spcBef>
              <a:spcAft>
                <a:spcPct val="0"/>
              </a:spcAft>
              <a:defRPr sz="1900" b="1">
                <a:solidFill>
                  <a:schemeClr val="tx2"/>
                </a:solidFill>
                <a:latin typeface="Arial" charset="0"/>
              </a:defRPr>
            </a:lvl2pPr>
            <a:lvl3pPr algn="l" defTabSz="895350" rtl="0" eaLnBrk="0" fontAlgn="base" hangingPunct="0">
              <a:spcBef>
                <a:spcPct val="0"/>
              </a:spcBef>
              <a:spcAft>
                <a:spcPct val="0"/>
              </a:spcAft>
              <a:defRPr sz="1900" b="1">
                <a:solidFill>
                  <a:schemeClr val="tx2"/>
                </a:solidFill>
                <a:latin typeface="Arial" charset="0"/>
              </a:defRPr>
            </a:lvl3pPr>
            <a:lvl4pPr algn="l" defTabSz="895350" rtl="0" eaLnBrk="0" fontAlgn="base" hangingPunct="0">
              <a:spcBef>
                <a:spcPct val="0"/>
              </a:spcBef>
              <a:spcAft>
                <a:spcPct val="0"/>
              </a:spcAft>
              <a:defRPr sz="1900" b="1">
                <a:solidFill>
                  <a:schemeClr val="tx2"/>
                </a:solidFill>
                <a:latin typeface="Arial" charset="0"/>
              </a:defRPr>
            </a:lvl4pPr>
            <a:lvl5pPr algn="l" defTabSz="895350" rtl="0" eaLnBrk="0" fontAlgn="base" hangingPunct="0">
              <a:spcBef>
                <a:spcPct val="0"/>
              </a:spcBef>
              <a:spcAft>
                <a:spcPct val="0"/>
              </a:spcAft>
              <a:defRPr sz="1900" b="1">
                <a:solidFill>
                  <a:schemeClr val="tx2"/>
                </a:solidFill>
                <a:latin typeface="Arial" charset="0"/>
              </a:defRPr>
            </a:lvl5pPr>
            <a:lvl6pPr marL="457200" algn="l" defTabSz="895350" rtl="0" fontAlgn="base">
              <a:spcBef>
                <a:spcPct val="0"/>
              </a:spcBef>
              <a:spcAft>
                <a:spcPct val="0"/>
              </a:spcAft>
              <a:defRPr sz="1900" b="1">
                <a:solidFill>
                  <a:schemeClr val="tx2"/>
                </a:solidFill>
                <a:latin typeface="Arial" charset="0"/>
              </a:defRPr>
            </a:lvl6pPr>
            <a:lvl7pPr marL="914400" algn="l" defTabSz="895350" rtl="0" fontAlgn="base">
              <a:spcBef>
                <a:spcPct val="0"/>
              </a:spcBef>
              <a:spcAft>
                <a:spcPct val="0"/>
              </a:spcAft>
              <a:defRPr sz="1900" b="1">
                <a:solidFill>
                  <a:schemeClr val="tx2"/>
                </a:solidFill>
                <a:latin typeface="Arial" charset="0"/>
              </a:defRPr>
            </a:lvl7pPr>
            <a:lvl8pPr marL="1371600" algn="l" defTabSz="895350" rtl="0" fontAlgn="base">
              <a:spcBef>
                <a:spcPct val="0"/>
              </a:spcBef>
              <a:spcAft>
                <a:spcPct val="0"/>
              </a:spcAft>
              <a:defRPr sz="1900" b="1">
                <a:solidFill>
                  <a:schemeClr val="tx2"/>
                </a:solidFill>
                <a:latin typeface="Arial" charset="0"/>
              </a:defRPr>
            </a:lvl8pPr>
            <a:lvl9pPr marL="1828800" algn="l" defTabSz="895350" rtl="0" fontAlgn="base">
              <a:spcBef>
                <a:spcPct val="0"/>
              </a:spcBef>
              <a:spcAft>
                <a:spcPct val="0"/>
              </a:spcAft>
              <a:defRPr sz="1900" b="1">
                <a:solidFill>
                  <a:schemeClr val="tx2"/>
                </a:solidFill>
                <a:latin typeface="Arial" charset="0"/>
              </a:defRPr>
            </a:lvl9pPr>
          </a:lstStyle>
          <a:p>
            <a:r>
              <a:rPr lang="en-US" sz="4800" b="0" kern="0" dirty="0"/>
              <a:t>Time value of money</a:t>
            </a:r>
          </a:p>
        </p:txBody>
      </p:sp>
      <p:cxnSp>
        <p:nvCxnSpPr>
          <p:cNvPr id="19" name="Straight Connector 18"/>
          <p:cNvCxnSpPr/>
          <p:nvPr/>
        </p:nvCxnSpPr>
        <p:spPr>
          <a:xfrm>
            <a:off x="832958" y="1010887"/>
            <a:ext cx="4100549"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15259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1+#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1+#ppt_w/2"/>
                                          </p:val>
                                        </p:tav>
                                        <p:tav tm="100000">
                                          <p:val>
                                            <p:strVal val="#ppt_x"/>
                                          </p:val>
                                        </p:tav>
                                      </p:tavLst>
                                    </p:anim>
                                    <p:anim calcmode="lin" valueType="num">
                                      <p:cBhvr additive="base">
                                        <p:cTn id="4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8545513" y="6435725"/>
            <a:ext cx="195262" cy="152400"/>
          </a:xfrm>
          <a:prstGeom prst="rect">
            <a:avLst/>
          </a:prstGeom>
        </p:spPr>
        <p:txBody>
          <a:bodyPr/>
          <a:lstStyle/>
          <a:p>
            <a:pPr>
              <a:defRPr/>
            </a:pPr>
            <a:fld id="{7764A08F-0F03-4F13-9663-1653180D14A9}" type="slidenum">
              <a:rPr lang="en-US" smtClean="0">
                <a:latin typeface="+mj-lt"/>
              </a:rPr>
              <a:pPr>
                <a:defRPr/>
              </a:pPr>
              <a:t>17</a:t>
            </a:fld>
            <a:r>
              <a:rPr lang="en-US">
                <a:latin typeface="+mj-lt"/>
              </a:rPr>
              <a:t> </a:t>
            </a:r>
          </a:p>
        </p:txBody>
      </p:sp>
      <p:sp>
        <p:nvSpPr>
          <p:cNvPr id="6" name="TextBox 10"/>
          <p:cNvSpPr txBox="1">
            <a:spLocks noChangeArrowheads="1"/>
          </p:cNvSpPr>
          <p:nvPr/>
        </p:nvSpPr>
        <p:spPr bwMode="auto">
          <a:xfrm>
            <a:off x="0" y="0"/>
            <a:ext cx="8961437" cy="6813395"/>
          </a:xfrm>
          <a:prstGeom prst="rect">
            <a:avLst/>
          </a:prstGeom>
          <a:solidFill>
            <a:srgbClr val="31B4C4"/>
          </a:solidFill>
          <a:ln w="9525">
            <a:noFill/>
            <a:miter lim="800000"/>
            <a:headEnd/>
            <a:tailEnd/>
          </a:ln>
        </p:spPr>
        <p:txBody>
          <a:bodyPr wrap="square" anchor="ctr" anchorCtr="0">
            <a:noAutofit/>
          </a:bodyPr>
          <a:lstStyle/>
          <a:p>
            <a:pPr algn="ctr"/>
            <a:endParaRPr lang="en-US" sz="4800" dirty="0">
              <a:solidFill>
                <a:srgbClr val="002060"/>
              </a:solidFill>
              <a:latin typeface="+mj-lt"/>
            </a:endParaRPr>
          </a:p>
          <a:p>
            <a:pPr algn="ctr"/>
            <a:endParaRPr lang="en-US" sz="4800" dirty="0">
              <a:solidFill>
                <a:srgbClr val="002060"/>
              </a:solidFill>
              <a:latin typeface="+mj-lt"/>
            </a:endParaRPr>
          </a:p>
        </p:txBody>
      </p:sp>
      <p:cxnSp>
        <p:nvCxnSpPr>
          <p:cNvPr id="8" name="Straight Connector 7"/>
          <p:cNvCxnSpPr/>
          <p:nvPr/>
        </p:nvCxnSpPr>
        <p:spPr>
          <a:xfrm>
            <a:off x="0" y="5601295"/>
            <a:ext cx="5791200" cy="0"/>
          </a:xfrm>
          <a:prstGeom prst="line">
            <a:avLst/>
          </a:prstGeom>
          <a:ln w="19050">
            <a:solidFill>
              <a:schemeClr val="bg1"/>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543800" y="5601295"/>
            <a:ext cx="1800000" cy="0"/>
          </a:xfrm>
          <a:prstGeom prst="line">
            <a:avLst/>
          </a:prstGeom>
          <a:ln w="19050">
            <a:solidFill>
              <a:schemeClr val="bg1"/>
            </a:solidFill>
            <a:prstDash val="solid"/>
            <a:tailEnd type="ova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141675" y="5077796"/>
            <a:ext cx="1112016" cy="1109248"/>
            <a:chOff x="7066202" y="9560383"/>
            <a:chExt cx="540624" cy="539277"/>
          </a:xfrm>
        </p:grpSpPr>
        <p:sp>
          <p:nvSpPr>
            <p:cNvPr id="11" name="Freeform 61"/>
            <p:cNvSpPr>
              <a:spLocks noEditPoints="1"/>
            </p:cNvSpPr>
            <p:nvPr/>
          </p:nvSpPr>
          <p:spPr bwMode="auto">
            <a:xfrm>
              <a:off x="7066202" y="9560383"/>
              <a:ext cx="540624" cy="539277"/>
            </a:xfrm>
            <a:custGeom>
              <a:avLst/>
              <a:gdLst>
                <a:gd name="T0" fmla="*/ 1676 w 4015"/>
                <a:gd name="T1" fmla="*/ 367 h 4006"/>
                <a:gd name="T2" fmla="*/ 1257 w 4015"/>
                <a:gd name="T3" fmla="*/ 513 h 4006"/>
                <a:gd name="T4" fmla="*/ 902 w 4015"/>
                <a:gd name="T5" fmla="*/ 751 h 4006"/>
                <a:gd name="T6" fmla="*/ 623 w 4015"/>
                <a:gd name="T7" fmla="*/ 1067 h 4006"/>
                <a:gd name="T8" fmla="*/ 427 w 4015"/>
                <a:gd name="T9" fmla="*/ 1458 h 4006"/>
                <a:gd name="T10" fmla="*/ 338 w 4015"/>
                <a:gd name="T11" fmla="*/ 1890 h 4006"/>
                <a:gd name="T12" fmla="*/ 368 w 4015"/>
                <a:gd name="T13" fmla="*/ 2334 h 4006"/>
                <a:gd name="T14" fmla="*/ 515 w 4015"/>
                <a:gd name="T15" fmla="*/ 2752 h 4006"/>
                <a:gd name="T16" fmla="*/ 752 w 4015"/>
                <a:gd name="T17" fmla="*/ 3105 h 4006"/>
                <a:gd name="T18" fmla="*/ 1070 w 4015"/>
                <a:gd name="T19" fmla="*/ 3382 h 4006"/>
                <a:gd name="T20" fmla="*/ 1463 w 4015"/>
                <a:gd name="T21" fmla="*/ 3579 h 4006"/>
                <a:gd name="T22" fmla="*/ 1895 w 4015"/>
                <a:gd name="T23" fmla="*/ 3668 h 4006"/>
                <a:gd name="T24" fmla="*/ 2340 w 4015"/>
                <a:gd name="T25" fmla="*/ 3638 h 4006"/>
                <a:gd name="T26" fmla="*/ 2758 w 4015"/>
                <a:gd name="T27" fmla="*/ 3491 h 4006"/>
                <a:gd name="T28" fmla="*/ 3114 w 4015"/>
                <a:gd name="T29" fmla="*/ 3254 h 4006"/>
                <a:gd name="T30" fmla="*/ 3391 w 4015"/>
                <a:gd name="T31" fmla="*/ 2938 h 4006"/>
                <a:gd name="T32" fmla="*/ 3589 w 4015"/>
                <a:gd name="T33" fmla="*/ 2546 h 4006"/>
                <a:gd name="T34" fmla="*/ 3677 w 4015"/>
                <a:gd name="T35" fmla="*/ 2115 h 4006"/>
                <a:gd name="T36" fmla="*/ 3647 w 4015"/>
                <a:gd name="T37" fmla="*/ 1671 h 4006"/>
                <a:gd name="T38" fmla="*/ 3501 w 4015"/>
                <a:gd name="T39" fmla="*/ 1254 h 4006"/>
                <a:gd name="T40" fmla="*/ 3263 w 4015"/>
                <a:gd name="T41" fmla="*/ 899 h 4006"/>
                <a:gd name="T42" fmla="*/ 2945 w 4015"/>
                <a:gd name="T43" fmla="*/ 622 h 4006"/>
                <a:gd name="T44" fmla="*/ 2553 w 4015"/>
                <a:gd name="T45" fmla="*/ 425 h 4006"/>
                <a:gd name="T46" fmla="*/ 2120 w 4015"/>
                <a:gd name="T47" fmla="*/ 337 h 4006"/>
                <a:gd name="T48" fmla="*/ 2246 w 4015"/>
                <a:gd name="T49" fmla="*/ 12 h 4006"/>
                <a:gd name="T50" fmla="*/ 2699 w 4015"/>
                <a:gd name="T51" fmla="*/ 119 h 4006"/>
                <a:gd name="T52" fmla="*/ 3115 w 4015"/>
                <a:gd name="T53" fmla="*/ 330 h 4006"/>
                <a:gd name="T54" fmla="*/ 3468 w 4015"/>
                <a:gd name="T55" fmla="*/ 626 h 4006"/>
                <a:gd name="T56" fmla="*/ 3746 w 4015"/>
                <a:gd name="T57" fmla="*/ 997 h 4006"/>
                <a:gd name="T58" fmla="*/ 3932 w 4015"/>
                <a:gd name="T59" fmla="*/ 1423 h 4006"/>
                <a:gd name="T60" fmla="*/ 4011 w 4015"/>
                <a:gd name="T61" fmla="*/ 1882 h 4006"/>
                <a:gd name="T62" fmla="*/ 3985 w 4015"/>
                <a:gd name="T63" fmla="*/ 2356 h 4006"/>
                <a:gd name="T64" fmla="*/ 3853 w 4015"/>
                <a:gd name="T65" fmla="*/ 2799 h 4006"/>
                <a:gd name="T66" fmla="*/ 3617 w 4015"/>
                <a:gd name="T67" fmla="*/ 3203 h 4006"/>
                <a:gd name="T68" fmla="*/ 3301 w 4015"/>
                <a:gd name="T69" fmla="*/ 3536 h 4006"/>
                <a:gd name="T70" fmla="*/ 2912 w 4015"/>
                <a:gd name="T71" fmla="*/ 3793 h 4006"/>
                <a:gd name="T72" fmla="*/ 2477 w 4015"/>
                <a:gd name="T73" fmla="*/ 3952 h 4006"/>
                <a:gd name="T74" fmla="*/ 2008 w 4015"/>
                <a:gd name="T75" fmla="*/ 4006 h 4006"/>
                <a:gd name="T76" fmla="*/ 1539 w 4015"/>
                <a:gd name="T77" fmla="*/ 3952 h 4006"/>
                <a:gd name="T78" fmla="*/ 1103 w 4015"/>
                <a:gd name="T79" fmla="*/ 3793 h 4006"/>
                <a:gd name="T80" fmla="*/ 714 w 4015"/>
                <a:gd name="T81" fmla="*/ 3536 h 4006"/>
                <a:gd name="T82" fmla="*/ 399 w 4015"/>
                <a:gd name="T83" fmla="*/ 3203 h 4006"/>
                <a:gd name="T84" fmla="*/ 163 w 4015"/>
                <a:gd name="T85" fmla="*/ 2799 h 4006"/>
                <a:gd name="T86" fmla="*/ 30 w 4015"/>
                <a:gd name="T87" fmla="*/ 2356 h 4006"/>
                <a:gd name="T88" fmla="*/ 0 w 4015"/>
                <a:gd name="T89" fmla="*/ 2002 h 4006"/>
                <a:gd name="T90" fmla="*/ 53 w 4015"/>
                <a:gd name="T91" fmla="*/ 1535 h 4006"/>
                <a:gd name="T92" fmla="*/ 213 w 4015"/>
                <a:gd name="T93" fmla="*/ 1101 h 4006"/>
                <a:gd name="T94" fmla="*/ 470 w 4015"/>
                <a:gd name="T95" fmla="*/ 711 h 4006"/>
                <a:gd name="T96" fmla="*/ 804 w 4015"/>
                <a:gd name="T97" fmla="*/ 397 h 4006"/>
                <a:gd name="T98" fmla="*/ 1210 w 4015"/>
                <a:gd name="T99" fmla="*/ 162 h 4006"/>
                <a:gd name="T100" fmla="*/ 1653 w 4015"/>
                <a:gd name="T101" fmla="*/ 30 h 4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15" h="4006">
                  <a:moveTo>
                    <a:pt x="2008" y="334"/>
                  </a:moveTo>
                  <a:lnTo>
                    <a:pt x="1895" y="337"/>
                  </a:lnTo>
                  <a:lnTo>
                    <a:pt x="1785" y="349"/>
                  </a:lnTo>
                  <a:lnTo>
                    <a:pt x="1676" y="367"/>
                  </a:lnTo>
                  <a:lnTo>
                    <a:pt x="1568" y="392"/>
                  </a:lnTo>
                  <a:lnTo>
                    <a:pt x="1463" y="425"/>
                  </a:lnTo>
                  <a:lnTo>
                    <a:pt x="1358" y="466"/>
                  </a:lnTo>
                  <a:lnTo>
                    <a:pt x="1257" y="513"/>
                  </a:lnTo>
                  <a:lnTo>
                    <a:pt x="1161" y="565"/>
                  </a:lnTo>
                  <a:lnTo>
                    <a:pt x="1070" y="622"/>
                  </a:lnTo>
                  <a:lnTo>
                    <a:pt x="983" y="684"/>
                  </a:lnTo>
                  <a:lnTo>
                    <a:pt x="902" y="751"/>
                  </a:lnTo>
                  <a:lnTo>
                    <a:pt x="825" y="822"/>
                  </a:lnTo>
                  <a:lnTo>
                    <a:pt x="752" y="899"/>
                  </a:lnTo>
                  <a:lnTo>
                    <a:pt x="685" y="981"/>
                  </a:lnTo>
                  <a:lnTo>
                    <a:pt x="623" y="1067"/>
                  </a:lnTo>
                  <a:lnTo>
                    <a:pt x="566" y="1157"/>
                  </a:lnTo>
                  <a:lnTo>
                    <a:pt x="515" y="1254"/>
                  </a:lnTo>
                  <a:lnTo>
                    <a:pt x="468" y="1354"/>
                  </a:lnTo>
                  <a:lnTo>
                    <a:pt x="427" y="1458"/>
                  </a:lnTo>
                  <a:lnTo>
                    <a:pt x="394" y="1563"/>
                  </a:lnTo>
                  <a:lnTo>
                    <a:pt x="368" y="1671"/>
                  </a:lnTo>
                  <a:lnTo>
                    <a:pt x="349" y="1780"/>
                  </a:lnTo>
                  <a:lnTo>
                    <a:pt x="338" y="1890"/>
                  </a:lnTo>
                  <a:lnTo>
                    <a:pt x="334" y="2002"/>
                  </a:lnTo>
                  <a:lnTo>
                    <a:pt x="338" y="2115"/>
                  </a:lnTo>
                  <a:lnTo>
                    <a:pt x="349" y="2225"/>
                  </a:lnTo>
                  <a:lnTo>
                    <a:pt x="368" y="2334"/>
                  </a:lnTo>
                  <a:lnTo>
                    <a:pt x="394" y="2441"/>
                  </a:lnTo>
                  <a:lnTo>
                    <a:pt x="427" y="2546"/>
                  </a:lnTo>
                  <a:lnTo>
                    <a:pt x="468" y="2650"/>
                  </a:lnTo>
                  <a:lnTo>
                    <a:pt x="515" y="2752"/>
                  </a:lnTo>
                  <a:lnTo>
                    <a:pt x="568" y="2847"/>
                  </a:lnTo>
                  <a:lnTo>
                    <a:pt x="623" y="2938"/>
                  </a:lnTo>
                  <a:lnTo>
                    <a:pt x="685" y="3024"/>
                  </a:lnTo>
                  <a:lnTo>
                    <a:pt x="752" y="3105"/>
                  </a:lnTo>
                  <a:lnTo>
                    <a:pt x="825" y="3182"/>
                  </a:lnTo>
                  <a:lnTo>
                    <a:pt x="902" y="3254"/>
                  </a:lnTo>
                  <a:lnTo>
                    <a:pt x="983" y="3321"/>
                  </a:lnTo>
                  <a:lnTo>
                    <a:pt x="1070" y="3382"/>
                  </a:lnTo>
                  <a:lnTo>
                    <a:pt x="1161" y="3439"/>
                  </a:lnTo>
                  <a:lnTo>
                    <a:pt x="1257" y="3491"/>
                  </a:lnTo>
                  <a:lnTo>
                    <a:pt x="1358" y="3538"/>
                  </a:lnTo>
                  <a:lnTo>
                    <a:pt x="1463" y="3579"/>
                  </a:lnTo>
                  <a:lnTo>
                    <a:pt x="1568" y="3612"/>
                  </a:lnTo>
                  <a:lnTo>
                    <a:pt x="1676" y="3638"/>
                  </a:lnTo>
                  <a:lnTo>
                    <a:pt x="1785" y="3657"/>
                  </a:lnTo>
                  <a:lnTo>
                    <a:pt x="1895" y="3668"/>
                  </a:lnTo>
                  <a:lnTo>
                    <a:pt x="2008" y="3672"/>
                  </a:lnTo>
                  <a:lnTo>
                    <a:pt x="2120" y="3668"/>
                  </a:lnTo>
                  <a:lnTo>
                    <a:pt x="2231" y="3657"/>
                  </a:lnTo>
                  <a:lnTo>
                    <a:pt x="2340" y="3638"/>
                  </a:lnTo>
                  <a:lnTo>
                    <a:pt x="2447" y="3612"/>
                  </a:lnTo>
                  <a:lnTo>
                    <a:pt x="2553" y="3579"/>
                  </a:lnTo>
                  <a:lnTo>
                    <a:pt x="2658" y="3538"/>
                  </a:lnTo>
                  <a:lnTo>
                    <a:pt x="2758" y="3491"/>
                  </a:lnTo>
                  <a:lnTo>
                    <a:pt x="2855" y="3439"/>
                  </a:lnTo>
                  <a:lnTo>
                    <a:pt x="2945" y="3382"/>
                  </a:lnTo>
                  <a:lnTo>
                    <a:pt x="3032" y="3321"/>
                  </a:lnTo>
                  <a:lnTo>
                    <a:pt x="3114" y="3254"/>
                  </a:lnTo>
                  <a:lnTo>
                    <a:pt x="3191" y="3182"/>
                  </a:lnTo>
                  <a:lnTo>
                    <a:pt x="3263" y="3105"/>
                  </a:lnTo>
                  <a:lnTo>
                    <a:pt x="3330" y="3024"/>
                  </a:lnTo>
                  <a:lnTo>
                    <a:pt x="3391" y="2938"/>
                  </a:lnTo>
                  <a:lnTo>
                    <a:pt x="3449" y="2847"/>
                  </a:lnTo>
                  <a:lnTo>
                    <a:pt x="3501" y="2752"/>
                  </a:lnTo>
                  <a:lnTo>
                    <a:pt x="3548" y="2650"/>
                  </a:lnTo>
                  <a:lnTo>
                    <a:pt x="3589" y="2546"/>
                  </a:lnTo>
                  <a:lnTo>
                    <a:pt x="3621" y="2441"/>
                  </a:lnTo>
                  <a:lnTo>
                    <a:pt x="3647" y="2334"/>
                  </a:lnTo>
                  <a:lnTo>
                    <a:pt x="3665" y="2225"/>
                  </a:lnTo>
                  <a:lnTo>
                    <a:pt x="3677" y="2115"/>
                  </a:lnTo>
                  <a:lnTo>
                    <a:pt x="3680" y="2002"/>
                  </a:lnTo>
                  <a:lnTo>
                    <a:pt x="3677" y="1890"/>
                  </a:lnTo>
                  <a:lnTo>
                    <a:pt x="3665" y="1780"/>
                  </a:lnTo>
                  <a:lnTo>
                    <a:pt x="3647" y="1671"/>
                  </a:lnTo>
                  <a:lnTo>
                    <a:pt x="3621" y="1563"/>
                  </a:lnTo>
                  <a:lnTo>
                    <a:pt x="3589" y="1458"/>
                  </a:lnTo>
                  <a:lnTo>
                    <a:pt x="3548" y="1354"/>
                  </a:lnTo>
                  <a:lnTo>
                    <a:pt x="3501" y="1254"/>
                  </a:lnTo>
                  <a:lnTo>
                    <a:pt x="3449" y="1157"/>
                  </a:lnTo>
                  <a:lnTo>
                    <a:pt x="3391" y="1067"/>
                  </a:lnTo>
                  <a:lnTo>
                    <a:pt x="3330" y="981"/>
                  </a:lnTo>
                  <a:lnTo>
                    <a:pt x="3263" y="899"/>
                  </a:lnTo>
                  <a:lnTo>
                    <a:pt x="3191" y="822"/>
                  </a:lnTo>
                  <a:lnTo>
                    <a:pt x="3114" y="751"/>
                  </a:lnTo>
                  <a:lnTo>
                    <a:pt x="3032" y="684"/>
                  </a:lnTo>
                  <a:lnTo>
                    <a:pt x="2945" y="622"/>
                  </a:lnTo>
                  <a:lnTo>
                    <a:pt x="2855" y="565"/>
                  </a:lnTo>
                  <a:lnTo>
                    <a:pt x="2758" y="513"/>
                  </a:lnTo>
                  <a:lnTo>
                    <a:pt x="2658" y="466"/>
                  </a:lnTo>
                  <a:lnTo>
                    <a:pt x="2553" y="425"/>
                  </a:lnTo>
                  <a:lnTo>
                    <a:pt x="2447" y="392"/>
                  </a:lnTo>
                  <a:lnTo>
                    <a:pt x="2340" y="366"/>
                  </a:lnTo>
                  <a:lnTo>
                    <a:pt x="2231" y="349"/>
                  </a:lnTo>
                  <a:lnTo>
                    <a:pt x="2120" y="337"/>
                  </a:lnTo>
                  <a:lnTo>
                    <a:pt x="2008" y="334"/>
                  </a:lnTo>
                  <a:close/>
                  <a:moveTo>
                    <a:pt x="2008" y="0"/>
                  </a:moveTo>
                  <a:lnTo>
                    <a:pt x="2128" y="2"/>
                  </a:lnTo>
                  <a:lnTo>
                    <a:pt x="2246" y="12"/>
                  </a:lnTo>
                  <a:lnTo>
                    <a:pt x="2363" y="30"/>
                  </a:lnTo>
                  <a:lnTo>
                    <a:pt x="2477" y="53"/>
                  </a:lnTo>
                  <a:lnTo>
                    <a:pt x="2588" y="83"/>
                  </a:lnTo>
                  <a:lnTo>
                    <a:pt x="2699" y="119"/>
                  </a:lnTo>
                  <a:lnTo>
                    <a:pt x="2806" y="162"/>
                  </a:lnTo>
                  <a:lnTo>
                    <a:pt x="2912" y="211"/>
                  </a:lnTo>
                  <a:lnTo>
                    <a:pt x="3016" y="268"/>
                  </a:lnTo>
                  <a:lnTo>
                    <a:pt x="3115" y="330"/>
                  </a:lnTo>
                  <a:lnTo>
                    <a:pt x="3211" y="397"/>
                  </a:lnTo>
                  <a:lnTo>
                    <a:pt x="3302" y="469"/>
                  </a:lnTo>
                  <a:lnTo>
                    <a:pt x="3388" y="545"/>
                  </a:lnTo>
                  <a:lnTo>
                    <a:pt x="3468" y="626"/>
                  </a:lnTo>
                  <a:lnTo>
                    <a:pt x="3545" y="711"/>
                  </a:lnTo>
                  <a:lnTo>
                    <a:pt x="3617" y="801"/>
                  </a:lnTo>
                  <a:lnTo>
                    <a:pt x="3684" y="897"/>
                  </a:lnTo>
                  <a:lnTo>
                    <a:pt x="3746" y="997"/>
                  </a:lnTo>
                  <a:lnTo>
                    <a:pt x="3803" y="1101"/>
                  </a:lnTo>
                  <a:lnTo>
                    <a:pt x="3853" y="1206"/>
                  </a:lnTo>
                  <a:lnTo>
                    <a:pt x="3896" y="1313"/>
                  </a:lnTo>
                  <a:lnTo>
                    <a:pt x="3932" y="1423"/>
                  </a:lnTo>
                  <a:lnTo>
                    <a:pt x="3962" y="1535"/>
                  </a:lnTo>
                  <a:lnTo>
                    <a:pt x="3985" y="1648"/>
                  </a:lnTo>
                  <a:lnTo>
                    <a:pt x="4001" y="1765"/>
                  </a:lnTo>
                  <a:lnTo>
                    <a:pt x="4011" y="1882"/>
                  </a:lnTo>
                  <a:lnTo>
                    <a:pt x="4015" y="2002"/>
                  </a:lnTo>
                  <a:lnTo>
                    <a:pt x="4011" y="2122"/>
                  </a:lnTo>
                  <a:lnTo>
                    <a:pt x="4001" y="2241"/>
                  </a:lnTo>
                  <a:lnTo>
                    <a:pt x="3985" y="2356"/>
                  </a:lnTo>
                  <a:lnTo>
                    <a:pt x="3962" y="2470"/>
                  </a:lnTo>
                  <a:lnTo>
                    <a:pt x="3932" y="2582"/>
                  </a:lnTo>
                  <a:lnTo>
                    <a:pt x="3896" y="2691"/>
                  </a:lnTo>
                  <a:lnTo>
                    <a:pt x="3853" y="2799"/>
                  </a:lnTo>
                  <a:lnTo>
                    <a:pt x="3803" y="2905"/>
                  </a:lnTo>
                  <a:lnTo>
                    <a:pt x="3746" y="3008"/>
                  </a:lnTo>
                  <a:lnTo>
                    <a:pt x="3684" y="3108"/>
                  </a:lnTo>
                  <a:lnTo>
                    <a:pt x="3617" y="3203"/>
                  </a:lnTo>
                  <a:lnTo>
                    <a:pt x="3545" y="3293"/>
                  </a:lnTo>
                  <a:lnTo>
                    <a:pt x="3468" y="3379"/>
                  </a:lnTo>
                  <a:lnTo>
                    <a:pt x="3388" y="3460"/>
                  </a:lnTo>
                  <a:lnTo>
                    <a:pt x="3301" y="3536"/>
                  </a:lnTo>
                  <a:lnTo>
                    <a:pt x="3211" y="3607"/>
                  </a:lnTo>
                  <a:lnTo>
                    <a:pt x="3115" y="3674"/>
                  </a:lnTo>
                  <a:lnTo>
                    <a:pt x="3016" y="3736"/>
                  </a:lnTo>
                  <a:lnTo>
                    <a:pt x="2912" y="3793"/>
                  </a:lnTo>
                  <a:lnTo>
                    <a:pt x="2806" y="3842"/>
                  </a:lnTo>
                  <a:lnTo>
                    <a:pt x="2699" y="3886"/>
                  </a:lnTo>
                  <a:lnTo>
                    <a:pt x="2588" y="3923"/>
                  </a:lnTo>
                  <a:lnTo>
                    <a:pt x="2477" y="3952"/>
                  </a:lnTo>
                  <a:lnTo>
                    <a:pt x="2363" y="3976"/>
                  </a:lnTo>
                  <a:lnTo>
                    <a:pt x="2246" y="3992"/>
                  </a:lnTo>
                  <a:lnTo>
                    <a:pt x="2128" y="4002"/>
                  </a:lnTo>
                  <a:lnTo>
                    <a:pt x="2008" y="4006"/>
                  </a:lnTo>
                  <a:lnTo>
                    <a:pt x="1888" y="4002"/>
                  </a:lnTo>
                  <a:lnTo>
                    <a:pt x="1769" y="3992"/>
                  </a:lnTo>
                  <a:lnTo>
                    <a:pt x="1653" y="3976"/>
                  </a:lnTo>
                  <a:lnTo>
                    <a:pt x="1539" y="3952"/>
                  </a:lnTo>
                  <a:lnTo>
                    <a:pt x="1427" y="3923"/>
                  </a:lnTo>
                  <a:lnTo>
                    <a:pt x="1318" y="3886"/>
                  </a:lnTo>
                  <a:lnTo>
                    <a:pt x="1210" y="3842"/>
                  </a:lnTo>
                  <a:lnTo>
                    <a:pt x="1103" y="3793"/>
                  </a:lnTo>
                  <a:lnTo>
                    <a:pt x="1000" y="3736"/>
                  </a:lnTo>
                  <a:lnTo>
                    <a:pt x="900" y="3674"/>
                  </a:lnTo>
                  <a:lnTo>
                    <a:pt x="804" y="3607"/>
                  </a:lnTo>
                  <a:lnTo>
                    <a:pt x="714" y="3536"/>
                  </a:lnTo>
                  <a:lnTo>
                    <a:pt x="628" y="3460"/>
                  </a:lnTo>
                  <a:lnTo>
                    <a:pt x="546" y="3379"/>
                  </a:lnTo>
                  <a:lnTo>
                    <a:pt x="470" y="3293"/>
                  </a:lnTo>
                  <a:lnTo>
                    <a:pt x="399" y="3203"/>
                  </a:lnTo>
                  <a:lnTo>
                    <a:pt x="332" y="3108"/>
                  </a:lnTo>
                  <a:lnTo>
                    <a:pt x="269" y="3008"/>
                  </a:lnTo>
                  <a:lnTo>
                    <a:pt x="213" y="2905"/>
                  </a:lnTo>
                  <a:lnTo>
                    <a:pt x="163" y="2799"/>
                  </a:lnTo>
                  <a:lnTo>
                    <a:pt x="120" y="2691"/>
                  </a:lnTo>
                  <a:lnTo>
                    <a:pt x="83" y="2582"/>
                  </a:lnTo>
                  <a:lnTo>
                    <a:pt x="53" y="2470"/>
                  </a:lnTo>
                  <a:lnTo>
                    <a:pt x="30" y="2356"/>
                  </a:lnTo>
                  <a:lnTo>
                    <a:pt x="13" y="2241"/>
                  </a:lnTo>
                  <a:lnTo>
                    <a:pt x="3" y="2122"/>
                  </a:lnTo>
                  <a:lnTo>
                    <a:pt x="0" y="2002"/>
                  </a:lnTo>
                  <a:lnTo>
                    <a:pt x="0" y="2002"/>
                  </a:lnTo>
                  <a:lnTo>
                    <a:pt x="3" y="1882"/>
                  </a:lnTo>
                  <a:lnTo>
                    <a:pt x="13" y="1765"/>
                  </a:lnTo>
                  <a:lnTo>
                    <a:pt x="30" y="1648"/>
                  </a:lnTo>
                  <a:lnTo>
                    <a:pt x="53" y="1535"/>
                  </a:lnTo>
                  <a:lnTo>
                    <a:pt x="83" y="1423"/>
                  </a:lnTo>
                  <a:lnTo>
                    <a:pt x="120" y="1313"/>
                  </a:lnTo>
                  <a:lnTo>
                    <a:pt x="163" y="1206"/>
                  </a:lnTo>
                  <a:lnTo>
                    <a:pt x="213" y="1101"/>
                  </a:lnTo>
                  <a:lnTo>
                    <a:pt x="269" y="997"/>
                  </a:lnTo>
                  <a:lnTo>
                    <a:pt x="332" y="897"/>
                  </a:lnTo>
                  <a:lnTo>
                    <a:pt x="399" y="801"/>
                  </a:lnTo>
                  <a:lnTo>
                    <a:pt x="470" y="711"/>
                  </a:lnTo>
                  <a:lnTo>
                    <a:pt x="546" y="626"/>
                  </a:lnTo>
                  <a:lnTo>
                    <a:pt x="628" y="545"/>
                  </a:lnTo>
                  <a:lnTo>
                    <a:pt x="714" y="469"/>
                  </a:lnTo>
                  <a:lnTo>
                    <a:pt x="804" y="397"/>
                  </a:lnTo>
                  <a:lnTo>
                    <a:pt x="900" y="330"/>
                  </a:lnTo>
                  <a:lnTo>
                    <a:pt x="1000" y="268"/>
                  </a:lnTo>
                  <a:lnTo>
                    <a:pt x="1103" y="211"/>
                  </a:lnTo>
                  <a:lnTo>
                    <a:pt x="1210" y="162"/>
                  </a:lnTo>
                  <a:lnTo>
                    <a:pt x="1318" y="119"/>
                  </a:lnTo>
                  <a:lnTo>
                    <a:pt x="1427" y="83"/>
                  </a:lnTo>
                  <a:lnTo>
                    <a:pt x="1539" y="53"/>
                  </a:lnTo>
                  <a:lnTo>
                    <a:pt x="1653" y="30"/>
                  </a:lnTo>
                  <a:lnTo>
                    <a:pt x="1769" y="12"/>
                  </a:lnTo>
                  <a:lnTo>
                    <a:pt x="1888" y="2"/>
                  </a:lnTo>
                  <a:lnTo>
                    <a:pt x="200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3F3F3F"/>
                </a:solidFill>
                <a:effectLst/>
                <a:uLnTx/>
                <a:uFillTx/>
                <a:latin typeface="+mj-lt"/>
              </a:endParaRPr>
            </a:p>
          </p:txBody>
        </p:sp>
        <p:sp>
          <p:nvSpPr>
            <p:cNvPr id="12" name="Freeform 62"/>
            <p:cNvSpPr>
              <a:spLocks noEditPoints="1"/>
            </p:cNvSpPr>
            <p:nvPr/>
          </p:nvSpPr>
          <p:spPr bwMode="auto">
            <a:xfrm>
              <a:off x="7156418" y="9649926"/>
              <a:ext cx="360192" cy="360191"/>
            </a:xfrm>
            <a:custGeom>
              <a:avLst/>
              <a:gdLst>
                <a:gd name="T0" fmla="*/ 1178 w 2677"/>
                <a:gd name="T1" fmla="*/ 347 h 2672"/>
                <a:gd name="T2" fmla="*/ 953 w 2677"/>
                <a:gd name="T3" fmla="*/ 409 h 2672"/>
                <a:gd name="T4" fmla="*/ 751 w 2677"/>
                <a:gd name="T5" fmla="*/ 522 h 2672"/>
                <a:gd name="T6" fmla="*/ 573 w 2677"/>
                <a:gd name="T7" fmla="*/ 688 h 2672"/>
                <a:gd name="T8" fmla="*/ 440 w 2677"/>
                <a:gd name="T9" fmla="*/ 882 h 2672"/>
                <a:gd name="T10" fmla="*/ 361 w 2677"/>
                <a:gd name="T11" fmla="*/ 1099 h 2672"/>
                <a:gd name="T12" fmla="*/ 335 w 2677"/>
                <a:gd name="T13" fmla="*/ 1336 h 2672"/>
                <a:gd name="T14" fmla="*/ 361 w 2677"/>
                <a:gd name="T15" fmla="*/ 1575 h 2672"/>
                <a:gd name="T16" fmla="*/ 440 w 2677"/>
                <a:gd name="T17" fmla="*/ 1790 h 2672"/>
                <a:gd name="T18" fmla="*/ 573 w 2677"/>
                <a:gd name="T19" fmla="*/ 1984 h 2672"/>
                <a:gd name="T20" fmla="*/ 751 w 2677"/>
                <a:gd name="T21" fmla="*/ 2150 h 2672"/>
                <a:gd name="T22" fmla="*/ 953 w 2677"/>
                <a:gd name="T23" fmla="*/ 2265 h 2672"/>
                <a:gd name="T24" fmla="*/ 1178 w 2677"/>
                <a:gd name="T25" fmla="*/ 2326 h 2672"/>
                <a:gd name="T26" fmla="*/ 1421 w 2677"/>
                <a:gd name="T27" fmla="*/ 2335 h 2672"/>
                <a:gd name="T28" fmla="*/ 1651 w 2677"/>
                <a:gd name="T29" fmla="*/ 2291 h 2672"/>
                <a:gd name="T30" fmla="*/ 1861 w 2677"/>
                <a:gd name="T31" fmla="*/ 2194 h 2672"/>
                <a:gd name="T32" fmla="*/ 2048 w 2677"/>
                <a:gd name="T33" fmla="*/ 2045 h 2672"/>
                <a:gd name="T34" fmla="*/ 2198 w 2677"/>
                <a:gd name="T35" fmla="*/ 1858 h 2672"/>
                <a:gd name="T36" fmla="*/ 2295 w 2677"/>
                <a:gd name="T37" fmla="*/ 1649 h 2672"/>
                <a:gd name="T38" fmla="*/ 2339 w 2677"/>
                <a:gd name="T39" fmla="*/ 1418 h 2672"/>
                <a:gd name="T40" fmla="*/ 2331 w 2677"/>
                <a:gd name="T41" fmla="*/ 1175 h 2672"/>
                <a:gd name="T42" fmla="*/ 2269 w 2677"/>
                <a:gd name="T43" fmla="*/ 952 h 2672"/>
                <a:gd name="T44" fmla="*/ 2155 w 2677"/>
                <a:gd name="T45" fmla="*/ 750 h 2672"/>
                <a:gd name="T46" fmla="*/ 1989 w 2677"/>
                <a:gd name="T47" fmla="*/ 573 h 2672"/>
                <a:gd name="T48" fmla="*/ 1794 w 2677"/>
                <a:gd name="T49" fmla="*/ 441 h 2672"/>
                <a:gd name="T50" fmla="*/ 1577 w 2677"/>
                <a:gd name="T51" fmla="*/ 362 h 2672"/>
                <a:gd name="T52" fmla="*/ 1339 w 2677"/>
                <a:gd name="T53" fmla="*/ 334 h 2672"/>
                <a:gd name="T54" fmla="*/ 1535 w 2677"/>
                <a:gd name="T55" fmla="*/ 14 h 2672"/>
                <a:gd name="T56" fmla="*/ 1809 w 2677"/>
                <a:gd name="T57" fmla="*/ 82 h 2672"/>
                <a:gd name="T58" fmla="*/ 2059 w 2677"/>
                <a:gd name="T59" fmla="*/ 208 h 2672"/>
                <a:gd name="T60" fmla="*/ 2285 w 2677"/>
                <a:gd name="T61" fmla="*/ 393 h 2672"/>
                <a:gd name="T62" fmla="*/ 2470 w 2677"/>
                <a:gd name="T63" fmla="*/ 618 h 2672"/>
                <a:gd name="T64" fmla="*/ 2596 w 2677"/>
                <a:gd name="T65" fmla="*/ 867 h 2672"/>
                <a:gd name="T66" fmla="*/ 2664 w 2677"/>
                <a:gd name="T67" fmla="*/ 1141 h 2672"/>
                <a:gd name="T68" fmla="*/ 2674 w 2677"/>
                <a:gd name="T69" fmla="*/ 1435 h 2672"/>
                <a:gd name="T70" fmla="*/ 2626 w 2677"/>
                <a:gd name="T71" fmla="*/ 1717 h 2672"/>
                <a:gd name="T72" fmla="*/ 2518 w 2677"/>
                <a:gd name="T73" fmla="*/ 1974 h 2672"/>
                <a:gd name="T74" fmla="*/ 2353 w 2677"/>
                <a:gd name="T75" fmla="*/ 2208 h 2672"/>
                <a:gd name="T76" fmla="*/ 2137 w 2677"/>
                <a:gd name="T77" fmla="*/ 2410 h 2672"/>
                <a:gd name="T78" fmla="*/ 1896 w 2677"/>
                <a:gd name="T79" fmla="*/ 2556 h 2672"/>
                <a:gd name="T80" fmla="*/ 1629 w 2677"/>
                <a:gd name="T81" fmla="*/ 2642 h 2672"/>
                <a:gd name="T82" fmla="*/ 1339 w 2677"/>
                <a:gd name="T83" fmla="*/ 2672 h 2672"/>
                <a:gd name="T84" fmla="*/ 1049 w 2677"/>
                <a:gd name="T85" fmla="*/ 2642 h 2672"/>
                <a:gd name="T86" fmla="*/ 782 w 2677"/>
                <a:gd name="T87" fmla="*/ 2556 h 2672"/>
                <a:gd name="T88" fmla="*/ 541 w 2677"/>
                <a:gd name="T89" fmla="*/ 2410 h 2672"/>
                <a:gd name="T90" fmla="*/ 324 w 2677"/>
                <a:gd name="T91" fmla="*/ 2208 h 2672"/>
                <a:gd name="T92" fmla="*/ 159 w 2677"/>
                <a:gd name="T93" fmla="*/ 1974 h 2672"/>
                <a:gd name="T94" fmla="*/ 52 w 2677"/>
                <a:gd name="T95" fmla="*/ 1717 h 2672"/>
                <a:gd name="T96" fmla="*/ 4 w 2677"/>
                <a:gd name="T97" fmla="*/ 1435 h 2672"/>
                <a:gd name="T98" fmla="*/ 14 w 2677"/>
                <a:gd name="T99" fmla="*/ 1141 h 2672"/>
                <a:gd name="T100" fmla="*/ 81 w 2677"/>
                <a:gd name="T101" fmla="*/ 867 h 2672"/>
                <a:gd name="T102" fmla="*/ 207 w 2677"/>
                <a:gd name="T103" fmla="*/ 618 h 2672"/>
                <a:gd name="T104" fmla="*/ 392 w 2677"/>
                <a:gd name="T105" fmla="*/ 393 h 2672"/>
                <a:gd name="T106" fmla="*/ 619 w 2677"/>
                <a:gd name="T107" fmla="*/ 208 h 2672"/>
                <a:gd name="T108" fmla="*/ 868 w 2677"/>
                <a:gd name="T109" fmla="*/ 82 h 2672"/>
                <a:gd name="T110" fmla="*/ 1142 w 2677"/>
                <a:gd name="T111" fmla="*/ 14 h 2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77" h="2672">
                  <a:moveTo>
                    <a:pt x="1339" y="334"/>
                  </a:moveTo>
                  <a:lnTo>
                    <a:pt x="1257" y="338"/>
                  </a:lnTo>
                  <a:lnTo>
                    <a:pt x="1178" y="347"/>
                  </a:lnTo>
                  <a:lnTo>
                    <a:pt x="1100" y="362"/>
                  </a:lnTo>
                  <a:lnTo>
                    <a:pt x="1025" y="381"/>
                  </a:lnTo>
                  <a:lnTo>
                    <a:pt x="953" y="409"/>
                  </a:lnTo>
                  <a:lnTo>
                    <a:pt x="884" y="441"/>
                  </a:lnTo>
                  <a:lnTo>
                    <a:pt x="816" y="479"/>
                  </a:lnTo>
                  <a:lnTo>
                    <a:pt x="751" y="522"/>
                  </a:lnTo>
                  <a:lnTo>
                    <a:pt x="689" y="573"/>
                  </a:lnTo>
                  <a:lnTo>
                    <a:pt x="629" y="629"/>
                  </a:lnTo>
                  <a:lnTo>
                    <a:pt x="573" y="688"/>
                  </a:lnTo>
                  <a:lnTo>
                    <a:pt x="523" y="750"/>
                  </a:lnTo>
                  <a:lnTo>
                    <a:pt x="479" y="815"/>
                  </a:lnTo>
                  <a:lnTo>
                    <a:pt x="440" y="882"/>
                  </a:lnTo>
                  <a:lnTo>
                    <a:pt x="408" y="952"/>
                  </a:lnTo>
                  <a:lnTo>
                    <a:pt x="382" y="1024"/>
                  </a:lnTo>
                  <a:lnTo>
                    <a:pt x="361" y="1099"/>
                  </a:lnTo>
                  <a:lnTo>
                    <a:pt x="346" y="1175"/>
                  </a:lnTo>
                  <a:lnTo>
                    <a:pt x="337" y="1255"/>
                  </a:lnTo>
                  <a:lnTo>
                    <a:pt x="335" y="1336"/>
                  </a:lnTo>
                  <a:lnTo>
                    <a:pt x="337" y="1418"/>
                  </a:lnTo>
                  <a:lnTo>
                    <a:pt x="346" y="1497"/>
                  </a:lnTo>
                  <a:lnTo>
                    <a:pt x="361" y="1575"/>
                  </a:lnTo>
                  <a:lnTo>
                    <a:pt x="382" y="1649"/>
                  </a:lnTo>
                  <a:lnTo>
                    <a:pt x="408" y="1721"/>
                  </a:lnTo>
                  <a:lnTo>
                    <a:pt x="440" y="1790"/>
                  </a:lnTo>
                  <a:lnTo>
                    <a:pt x="479" y="1858"/>
                  </a:lnTo>
                  <a:lnTo>
                    <a:pt x="523" y="1922"/>
                  </a:lnTo>
                  <a:lnTo>
                    <a:pt x="573" y="1984"/>
                  </a:lnTo>
                  <a:lnTo>
                    <a:pt x="629" y="2045"/>
                  </a:lnTo>
                  <a:lnTo>
                    <a:pt x="689" y="2100"/>
                  </a:lnTo>
                  <a:lnTo>
                    <a:pt x="751" y="2150"/>
                  </a:lnTo>
                  <a:lnTo>
                    <a:pt x="816" y="2194"/>
                  </a:lnTo>
                  <a:lnTo>
                    <a:pt x="884" y="2233"/>
                  </a:lnTo>
                  <a:lnTo>
                    <a:pt x="953" y="2265"/>
                  </a:lnTo>
                  <a:lnTo>
                    <a:pt x="1025" y="2291"/>
                  </a:lnTo>
                  <a:lnTo>
                    <a:pt x="1100" y="2312"/>
                  </a:lnTo>
                  <a:lnTo>
                    <a:pt x="1178" y="2326"/>
                  </a:lnTo>
                  <a:lnTo>
                    <a:pt x="1257" y="2335"/>
                  </a:lnTo>
                  <a:lnTo>
                    <a:pt x="1339" y="2338"/>
                  </a:lnTo>
                  <a:lnTo>
                    <a:pt x="1421" y="2335"/>
                  </a:lnTo>
                  <a:lnTo>
                    <a:pt x="1500" y="2326"/>
                  </a:lnTo>
                  <a:lnTo>
                    <a:pt x="1577" y="2312"/>
                  </a:lnTo>
                  <a:lnTo>
                    <a:pt x="1651" y="2291"/>
                  </a:lnTo>
                  <a:lnTo>
                    <a:pt x="1725" y="2265"/>
                  </a:lnTo>
                  <a:lnTo>
                    <a:pt x="1794" y="2233"/>
                  </a:lnTo>
                  <a:lnTo>
                    <a:pt x="1861" y="2194"/>
                  </a:lnTo>
                  <a:lnTo>
                    <a:pt x="1925" y="2150"/>
                  </a:lnTo>
                  <a:lnTo>
                    <a:pt x="1989" y="2100"/>
                  </a:lnTo>
                  <a:lnTo>
                    <a:pt x="2048" y="2045"/>
                  </a:lnTo>
                  <a:lnTo>
                    <a:pt x="2104" y="1984"/>
                  </a:lnTo>
                  <a:lnTo>
                    <a:pt x="2155" y="1922"/>
                  </a:lnTo>
                  <a:lnTo>
                    <a:pt x="2198" y="1858"/>
                  </a:lnTo>
                  <a:lnTo>
                    <a:pt x="2237" y="1790"/>
                  </a:lnTo>
                  <a:lnTo>
                    <a:pt x="2269" y="1721"/>
                  </a:lnTo>
                  <a:lnTo>
                    <a:pt x="2295" y="1649"/>
                  </a:lnTo>
                  <a:lnTo>
                    <a:pt x="2316" y="1575"/>
                  </a:lnTo>
                  <a:lnTo>
                    <a:pt x="2331" y="1497"/>
                  </a:lnTo>
                  <a:lnTo>
                    <a:pt x="2339" y="1418"/>
                  </a:lnTo>
                  <a:lnTo>
                    <a:pt x="2342" y="1336"/>
                  </a:lnTo>
                  <a:lnTo>
                    <a:pt x="2339" y="1255"/>
                  </a:lnTo>
                  <a:lnTo>
                    <a:pt x="2331" y="1175"/>
                  </a:lnTo>
                  <a:lnTo>
                    <a:pt x="2316" y="1099"/>
                  </a:lnTo>
                  <a:lnTo>
                    <a:pt x="2295" y="1024"/>
                  </a:lnTo>
                  <a:lnTo>
                    <a:pt x="2269" y="952"/>
                  </a:lnTo>
                  <a:lnTo>
                    <a:pt x="2237" y="882"/>
                  </a:lnTo>
                  <a:lnTo>
                    <a:pt x="2198" y="815"/>
                  </a:lnTo>
                  <a:lnTo>
                    <a:pt x="2155" y="750"/>
                  </a:lnTo>
                  <a:lnTo>
                    <a:pt x="2104" y="688"/>
                  </a:lnTo>
                  <a:lnTo>
                    <a:pt x="2048" y="629"/>
                  </a:lnTo>
                  <a:lnTo>
                    <a:pt x="1989" y="573"/>
                  </a:lnTo>
                  <a:lnTo>
                    <a:pt x="1925" y="522"/>
                  </a:lnTo>
                  <a:lnTo>
                    <a:pt x="1861" y="479"/>
                  </a:lnTo>
                  <a:lnTo>
                    <a:pt x="1794" y="441"/>
                  </a:lnTo>
                  <a:lnTo>
                    <a:pt x="1725" y="409"/>
                  </a:lnTo>
                  <a:lnTo>
                    <a:pt x="1651" y="381"/>
                  </a:lnTo>
                  <a:lnTo>
                    <a:pt x="1577" y="362"/>
                  </a:lnTo>
                  <a:lnTo>
                    <a:pt x="1500" y="347"/>
                  </a:lnTo>
                  <a:lnTo>
                    <a:pt x="1421" y="338"/>
                  </a:lnTo>
                  <a:lnTo>
                    <a:pt x="1339" y="334"/>
                  </a:lnTo>
                  <a:close/>
                  <a:moveTo>
                    <a:pt x="1339" y="0"/>
                  </a:moveTo>
                  <a:lnTo>
                    <a:pt x="1438" y="4"/>
                  </a:lnTo>
                  <a:lnTo>
                    <a:pt x="1535" y="14"/>
                  </a:lnTo>
                  <a:lnTo>
                    <a:pt x="1629" y="30"/>
                  </a:lnTo>
                  <a:lnTo>
                    <a:pt x="1721" y="52"/>
                  </a:lnTo>
                  <a:lnTo>
                    <a:pt x="1809" y="82"/>
                  </a:lnTo>
                  <a:lnTo>
                    <a:pt x="1896" y="118"/>
                  </a:lnTo>
                  <a:lnTo>
                    <a:pt x="1979" y="160"/>
                  </a:lnTo>
                  <a:lnTo>
                    <a:pt x="2059" y="208"/>
                  </a:lnTo>
                  <a:lnTo>
                    <a:pt x="2137" y="263"/>
                  </a:lnTo>
                  <a:lnTo>
                    <a:pt x="2212" y="324"/>
                  </a:lnTo>
                  <a:lnTo>
                    <a:pt x="2285" y="393"/>
                  </a:lnTo>
                  <a:lnTo>
                    <a:pt x="2353" y="464"/>
                  </a:lnTo>
                  <a:lnTo>
                    <a:pt x="2415" y="540"/>
                  </a:lnTo>
                  <a:lnTo>
                    <a:pt x="2470" y="618"/>
                  </a:lnTo>
                  <a:lnTo>
                    <a:pt x="2518" y="698"/>
                  </a:lnTo>
                  <a:lnTo>
                    <a:pt x="2560" y="781"/>
                  </a:lnTo>
                  <a:lnTo>
                    <a:pt x="2596" y="867"/>
                  </a:lnTo>
                  <a:lnTo>
                    <a:pt x="2626" y="955"/>
                  </a:lnTo>
                  <a:lnTo>
                    <a:pt x="2648" y="1047"/>
                  </a:lnTo>
                  <a:lnTo>
                    <a:pt x="2664" y="1141"/>
                  </a:lnTo>
                  <a:lnTo>
                    <a:pt x="2674" y="1237"/>
                  </a:lnTo>
                  <a:lnTo>
                    <a:pt x="2677" y="1336"/>
                  </a:lnTo>
                  <a:lnTo>
                    <a:pt x="2674" y="1435"/>
                  </a:lnTo>
                  <a:lnTo>
                    <a:pt x="2664" y="1532"/>
                  </a:lnTo>
                  <a:lnTo>
                    <a:pt x="2648" y="1626"/>
                  </a:lnTo>
                  <a:lnTo>
                    <a:pt x="2626" y="1717"/>
                  </a:lnTo>
                  <a:lnTo>
                    <a:pt x="2596" y="1806"/>
                  </a:lnTo>
                  <a:lnTo>
                    <a:pt x="2560" y="1891"/>
                  </a:lnTo>
                  <a:lnTo>
                    <a:pt x="2518" y="1974"/>
                  </a:lnTo>
                  <a:lnTo>
                    <a:pt x="2470" y="2055"/>
                  </a:lnTo>
                  <a:lnTo>
                    <a:pt x="2415" y="2133"/>
                  </a:lnTo>
                  <a:lnTo>
                    <a:pt x="2353" y="2208"/>
                  </a:lnTo>
                  <a:lnTo>
                    <a:pt x="2285" y="2281"/>
                  </a:lnTo>
                  <a:lnTo>
                    <a:pt x="2212" y="2348"/>
                  </a:lnTo>
                  <a:lnTo>
                    <a:pt x="2137" y="2410"/>
                  </a:lnTo>
                  <a:lnTo>
                    <a:pt x="2059" y="2465"/>
                  </a:lnTo>
                  <a:lnTo>
                    <a:pt x="1979" y="2514"/>
                  </a:lnTo>
                  <a:lnTo>
                    <a:pt x="1896" y="2556"/>
                  </a:lnTo>
                  <a:lnTo>
                    <a:pt x="1809" y="2590"/>
                  </a:lnTo>
                  <a:lnTo>
                    <a:pt x="1721" y="2620"/>
                  </a:lnTo>
                  <a:lnTo>
                    <a:pt x="1629" y="2642"/>
                  </a:lnTo>
                  <a:lnTo>
                    <a:pt x="1535" y="2658"/>
                  </a:lnTo>
                  <a:lnTo>
                    <a:pt x="1438" y="2668"/>
                  </a:lnTo>
                  <a:lnTo>
                    <a:pt x="1339" y="2672"/>
                  </a:lnTo>
                  <a:lnTo>
                    <a:pt x="1240" y="2668"/>
                  </a:lnTo>
                  <a:lnTo>
                    <a:pt x="1142" y="2658"/>
                  </a:lnTo>
                  <a:lnTo>
                    <a:pt x="1049" y="2642"/>
                  </a:lnTo>
                  <a:lnTo>
                    <a:pt x="957" y="2620"/>
                  </a:lnTo>
                  <a:lnTo>
                    <a:pt x="868" y="2590"/>
                  </a:lnTo>
                  <a:lnTo>
                    <a:pt x="782" y="2556"/>
                  </a:lnTo>
                  <a:lnTo>
                    <a:pt x="699" y="2514"/>
                  </a:lnTo>
                  <a:lnTo>
                    <a:pt x="619" y="2465"/>
                  </a:lnTo>
                  <a:lnTo>
                    <a:pt x="541" y="2410"/>
                  </a:lnTo>
                  <a:lnTo>
                    <a:pt x="465" y="2348"/>
                  </a:lnTo>
                  <a:lnTo>
                    <a:pt x="392" y="2281"/>
                  </a:lnTo>
                  <a:lnTo>
                    <a:pt x="324" y="2208"/>
                  </a:lnTo>
                  <a:lnTo>
                    <a:pt x="263" y="2133"/>
                  </a:lnTo>
                  <a:lnTo>
                    <a:pt x="207" y="2055"/>
                  </a:lnTo>
                  <a:lnTo>
                    <a:pt x="159" y="1974"/>
                  </a:lnTo>
                  <a:lnTo>
                    <a:pt x="117" y="1891"/>
                  </a:lnTo>
                  <a:lnTo>
                    <a:pt x="81" y="1806"/>
                  </a:lnTo>
                  <a:lnTo>
                    <a:pt x="52" y="1717"/>
                  </a:lnTo>
                  <a:lnTo>
                    <a:pt x="30" y="1626"/>
                  </a:lnTo>
                  <a:lnTo>
                    <a:pt x="14" y="1532"/>
                  </a:lnTo>
                  <a:lnTo>
                    <a:pt x="4" y="1435"/>
                  </a:lnTo>
                  <a:lnTo>
                    <a:pt x="0" y="1336"/>
                  </a:lnTo>
                  <a:lnTo>
                    <a:pt x="4" y="1237"/>
                  </a:lnTo>
                  <a:lnTo>
                    <a:pt x="14" y="1141"/>
                  </a:lnTo>
                  <a:lnTo>
                    <a:pt x="30" y="1047"/>
                  </a:lnTo>
                  <a:lnTo>
                    <a:pt x="52" y="955"/>
                  </a:lnTo>
                  <a:lnTo>
                    <a:pt x="81" y="867"/>
                  </a:lnTo>
                  <a:lnTo>
                    <a:pt x="117" y="781"/>
                  </a:lnTo>
                  <a:lnTo>
                    <a:pt x="159" y="698"/>
                  </a:lnTo>
                  <a:lnTo>
                    <a:pt x="207" y="618"/>
                  </a:lnTo>
                  <a:lnTo>
                    <a:pt x="263" y="540"/>
                  </a:lnTo>
                  <a:lnTo>
                    <a:pt x="324" y="464"/>
                  </a:lnTo>
                  <a:lnTo>
                    <a:pt x="392" y="393"/>
                  </a:lnTo>
                  <a:lnTo>
                    <a:pt x="465" y="324"/>
                  </a:lnTo>
                  <a:lnTo>
                    <a:pt x="541" y="263"/>
                  </a:lnTo>
                  <a:lnTo>
                    <a:pt x="619" y="208"/>
                  </a:lnTo>
                  <a:lnTo>
                    <a:pt x="699" y="160"/>
                  </a:lnTo>
                  <a:lnTo>
                    <a:pt x="782" y="118"/>
                  </a:lnTo>
                  <a:lnTo>
                    <a:pt x="868" y="82"/>
                  </a:lnTo>
                  <a:lnTo>
                    <a:pt x="957" y="52"/>
                  </a:lnTo>
                  <a:lnTo>
                    <a:pt x="1049" y="30"/>
                  </a:lnTo>
                  <a:lnTo>
                    <a:pt x="1142" y="14"/>
                  </a:lnTo>
                  <a:lnTo>
                    <a:pt x="1240" y="4"/>
                  </a:lnTo>
                  <a:lnTo>
                    <a:pt x="133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3F3F3F"/>
                </a:solidFill>
                <a:effectLst/>
                <a:uLnTx/>
                <a:uFillTx/>
                <a:latin typeface="+mj-lt"/>
              </a:endParaRPr>
            </a:p>
          </p:txBody>
        </p:sp>
        <p:sp>
          <p:nvSpPr>
            <p:cNvPr id="13" name="Freeform 63"/>
            <p:cNvSpPr>
              <a:spLocks/>
            </p:cNvSpPr>
            <p:nvPr/>
          </p:nvSpPr>
          <p:spPr bwMode="auto">
            <a:xfrm>
              <a:off x="7254805" y="9748313"/>
              <a:ext cx="163417" cy="163417"/>
            </a:xfrm>
            <a:custGeom>
              <a:avLst/>
              <a:gdLst>
                <a:gd name="T0" fmla="*/ 737 w 1337"/>
                <a:gd name="T1" fmla="*/ 4 h 1336"/>
                <a:gd name="T2" fmla="*/ 865 w 1337"/>
                <a:gd name="T3" fmla="*/ 29 h 1336"/>
                <a:gd name="T4" fmla="*/ 984 w 1337"/>
                <a:gd name="T5" fmla="*/ 77 h 1336"/>
                <a:gd name="T6" fmla="*/ 1092 w 1337"/>
                <a:gd name="T7" fmla="*/ 150 h 1336"/>
                <a:gd name="T8" fmla="*/ 1187 w 1337"/>
                <a:gd name="T9" fmla="*/ 246 h 1336"/>
                <a:gd name="T10" fmla="*/ 1262 w 1337"/>
                <a:gd name="T11" fmla="*/ 354 h 1336"/>
                <a:gd name="T12" fmla="*/ 1310 w 1337"/>
                <a:gd name="T13" fmla="*/ 473 h 1336"/>
                <a:gd name="T14" fmla="*/ 1335 w 1337"/>
                <a:gd name="T15" fmla="*/ 600 h 1336"/>
                <a:gd name="T16" fmla="*/ 1335 w 1337"/>
                <a:gd name="T17" fmla="*/ 736 h 1336"/>
                <a:gd name="T18" fmla="*/ 1310 w 1337"/>
                <a:gd name="T19" fmla="*/ 865 h 1336"/>
                <a:gd name="T20" fmla="*/ 1262 w 1337"/>
                <a:gd name="T21" fmla="*/ 982 h 1336"/>
                <a:gd name="T22" fmla="*/ 1187 w 1337"/>
                <a:gd name="T23" fmla="*/ 1090 h 1336"/>
                <a:gd name="T24" fmla="*/ 1092 w 1337"/>
                <a:gd name="T25" fmla="*/ 1186 h 1336"/>
                <a:gd name="T26" fmla="*/ 984 w 1337"/>
                <a:gd name="T27" fmla="*/ 1259 h 1336"/>
                <a:gd name="T28" fmla="*/ 865 w 1337"/>
                <a:gd name="T29" fmla="*/ 1309 h 1336"/>
                <a:gd name="T30" fmla="*/ 737 w 1337"/>
                <a:gd name="T31" fmla="*/ 1334 h 1336"/>
                <a:gd name="T32" fmla="*/ 601 w 1337"/>
                <a:gd name="T33" fmla="*/ 1334 h 1336"/>
                <a:gd name="T34" fmla="*/ 472 w 1337"/>
                <a:gd name="T35" fmla="*/ 1309 h 1336"/>
                <a:gd name="T36" fmla="*/ 354 w 1337"/>
                <a:gd name="T37" fmla="*/ 1259 h 1336"/>
                <a:gd name="T38" fmla="*/ 246 w 1337"/>
                <a:gd name="T39" fmla="*/ 1186 h 1336"/>
                <a:gd name="T40" fmla="*/ 150 w 1337"/>
                <a:gd name="T41" fmla="*/ 1090 h 1336"/>
                <a:gd name="T42" fmla="*/ 76 w 1337"/>
                <a:gd name="T43" fmla="*/ 982 h 1336"/>
                <a:gd name="T44" fmla="*/ 27 w 1337"/>
                <a:gd name="T45" fmla="*/ 865 h 1336"/>
                <a:gd name="T46" fmla="*/ 2 w 1337"/>
                <a:gd name="T47" fmla="*/ 736 h 1336"/>
                <a:gd name="T48" fmla="*/ 2 w 1337"/>
                <a:gd name="T49" fmla="*/ 600 h 1336"/>
                <a:gd name="T50" fmla="*/ 27 w 1337"/>
                <a:gd name="T51" fmla="*/ 473 h 1336"/>
                <a:gd name="T52" fmla="*/ 76 w 1337"/>
                <a:gd name="T53" fmla="*/ 354 h 1336"/>
                <a:gd name="T54" fmla="*/ 150 w 1337"/>
                <a:gd name="T55" fmla="*/ 246 h 1336"/>
                <a:gd name="T56" fmla="*/ 246 w 1337"/>
                <a:gd name="T57" fmla="*/ 150 h 1336"/>
                <a:gd name="T58" fmla="*/ 354 w 1337"/>
                <a:gd name="T59" fmla="*/ 77 h 1336"/>
                <a:gd name="T60" fmla="*/ 472 w 1337"/>
                <a:gd name="T61" fmla="*/ 29 h 1336"/>
                <a:gd name="T62" fmla="*/ 601 w 1337"/>
                <a:gd name="T63" fmla="*/ 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7" h="1336">
                  <a:moveTo>
                    <a:pt x="669" y="0"/>
                  </a:moveTo>
                  <a:lnTo>
                    <a:pt x="737" y="4"/>
                  </a:lnTo>
                  <a:lnTo>
                    <a:pt x="802" y="13"/>
                  </a:lnTo>
                  <a:lnTo>
                    <a:pt x="865" y="29"/>
                  </a:lnTo>
                  <a:lnTo>
                    <a:pt x="926" y="50"/>
                  </a:lnTo>
                  <a:lnTo>
                    <a:pt x="984" y="77"/>
                  </a:lnTo>
                  <a:lnTo>
                    <a:pt x="1038" y="110"/>
                  </a:lnTo>
                  <a:lnTo>
                    <a:pt x="1092" y="150"/>
                  </a:lnTo>
                  <a:lnTo>
                    <a:pt x="1141" y="196"/>
                  </a:lnTo>
                  <a:lnTo>
                    <a:pt x="1187" y="246"/>
                  </a:lnTo>
                  <a:lnTo>
                    <a:pt x="1228" y="300"/>
                  </a:lnTo>
                  <a:lnTo>
                    <a:pt x="1262" y="354"/>
                  </a:lnTo>
                  <a:lnTo>
                    <a:pt x="1289" y="412"/>
                  </a:lnTo>
                  <a:lnTo>
                    <a:pt x="1310" y="473"/>
                  </a:lnTo>
                  <a:lnTo>
                    <a:pt x="1326" y="535"/>
                  </a:lnTo>
                  <a:lnTo>
                    <a:pt x="1335" y="600"/>
                  </a:lnTo>
                  <a:lnTo>
                    <a:pt x="1337" y="668"/>
                  </a:lnTo>
                  <a:lnTo>
                    <a:pt x="1335" y="736"/>
                  </a:lnTo>
                  <a:lnTo>
                    <a:pt x="1326" y="802"/>
                  </a:lnTo>
                  <a:lnTo>
                    <a:pt x="1310" y="865"/>
                  </a:lnTo>
                  <a:lnTo>
                    <a:pt x="1289" y="924"/>
                  </a:lnTo>
                  <a:lnTo>
                    <a:pt x="1262" y="982"/>
                  </a:lnTo>
                  <a:lnTo>
                    <a:pt x="1228" y="1038"/>
                  </a:lnTo>
                  <a:lnTo>
                    <a:pt x="1187" y="1090"/>
                  </a:lnTo>
                  <a:lnTo>
                    <a:pt x="1141" y="1141"/>
                  </a:lnTo>
                  <a:lnTo>
                    <a:pt x="1092" y="1186"/>
                  </a:lnTo>
                  <a:lnTo>
                    <a:pt x="1038" y="1226"/>
                  </a:lnTo>
                  <a:lnTo>
                    <a:pt x="984" y="1259"/>
                  </a:lnTo>
                  <a:lnTo>
                    <a:pt x="926" y="1287"/>
                  </a:lnTo>
                  <a:lnTo>
                    <a:pt x="865" y="1309"/>
                  </a:lnTo>
                  <a:lnTo>
                    <a:pt x="802" y="1324"/>
                  </a:lnTo>
                  <a:lnTo>
                    <a:pt x="737" y="1334"/>
                  </a:lnTo>
                  <a:lnTo>
                    <a:pt x="669" y="1336"/>
                  </a:lnTo>
                  <a:lnTo>
                    <a:pt x="601" y="1334"/>
                  </a:lnTo>
                  <a:lnTo>
                    <a:pt x="535" y="1324"/>
                  </a:lnTo>
                  <a:lnTo>
                    <a:pt x="472" y="1309"/>
                  </a:lnTo>
                  <a:lnTo>
                    <a:pt x="412" y="1287"/>
                  </a:lnTo>
                  <a:lnTo>
                    <a:pt x="354" y="1259"/>
                  </a:lnTo>
                  <a:lnTo>
                    <a:pt x="298" y="1226"/>
                  </a:lnTo>
                  <a:lnTo>
                    <a:pt x="246" y="1186"/>
                  </a:lnTo>
                  <a:lnTo>
                    <a:pt x="195" y="1141"/>
                  </a:lnTo>
                  <a:lnTo>
                    <a:pt x="150" y="1090"/>
                  </a:lnTo>
                  <a:lnTo>
                    <a:pt x="110" y="1038"/>
                  </a:lnTo>
                  <a:lnTo>
                    <a:pt x="76" y="982"/>
                  </a:lnTo>
                  <a:lnTo>
                    <a:pt x="48" y="924"/>
                  </a:lnTo>
                  <a:lnTo>
                    <a:pt x="27" y="865"/>
                  </a:lnTo>
                  <a:lnTo>
                    <a:pt x="12" y="802"/>
                  </a:lnTo>
                  <a:lnTo>
                    <a:pt x="2" y="736"/>
                  </a:lnTo>
                  <a:lnTo>
                    <a:pt x="0" y="668"/>
                  </a:lnTo>
                  <a:lnTo>
                    <a:pt x="2" y="600"/>
                  </a:lnTo>
                  <a:lnTo>
                    <a:pt x="12" y="535"/>
                  </a:lnTo>
                  <a:lnTo>
                    <a:pt x="27" y="473"/>
                  </a:lnTo>
                  <a:lnTo>
                    <a:pt x="48" y="412"/>
                  </a:lnTo>
                  <a:lnTo>
                    <a:pt x="76" y="354"/>
                  </a:lnTo>
                  <a:lnTo>
                    <a:pt x="110" y="300"/>
                  </a:lnTo>
                  <a:lnTo>
                    <a:pt x="150" y="246"/>
                  </a:lnTo>
                  <a:lnTo>
                    <a:pt x="195" y="196"/>
                  </a:lnTo>
                  <a:lnTo>
                    <a:pt x="246" y="150"/>
                  </a:lnTo>
                  <a:lnTo>
                    <a:pt x="298" y="110"/>
                  </a:lnTo>
                  <a:lnTo>
                    <a:pt x="354" y="77"/>
                  </a:lnTo>
                  <a:lnTo>
                    <a:pt x="412" y="50"/>
                  </a:lnTo>
                  <a:lnTo>
                    <a:pt x="472" y="29"/>
                  </a:lnTo>
                  <a:lnTo>
                    <a:pt x="535" y="13"/>
                  </a:lnTo>
                  <a:lnTo>
                    <a:pt x="601" y="4"/>
                  </a:lnTo>
                  <a:lnTo>
                    <a:pt x="66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3F3F3F"/>
                </a:solidFill>
                <a:effectLst/>
                <a:uLnTx/>
                <a:uFillTx/>
                <a:latin typeface="+mj-lt"/>
              </a:endParaRPr>
            </a:p>
          </p:txBody>
        </p:sp>
      </p:grpSp>
      <p:sp>
        <p:nvSpPr>
          <p:cNvPr id="16" name="Title 4"/>
          <p:cNvSpPr txBox="1">
            <a:spLocks/>
          </p:cNvSpPr>
          <p:nvPr/>
        </p:nvSpPr>
        <p:spPr bwMode="auto">
          <a:xfrm>
            <a:off x="1251562" y="2391034"/>
            <a:ext cx="5816562" cy="166199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defTabSz="895350" rtl="0" eaLnBrk="0" fontAlgn="base" hangingPunct="0">
              <a:spcBef>
                <a:spcPct val="0"/>
              </a:spcBef>
              <a:spcAft>
                <a:spcPct val="0"/>
              </a:spcAft>
              <a:defRPr sz="5400" b="1">
                <a:solidFill>
                  <a:srgbClr val="8F8F8F"/>
                </a:solidFill>
                <a:latin typeface="Bebas Neue Bold" panose="020B0606020202050201" pitchFamily="34" charset="0"/>
                <a:ea typeface="+mj-ea"/>
                <a:cs typeface="+mj-cs"/>
              </a:defRPr>
            </a:lvl1pPr>
            <a:lvl2pPr algn="l" defTabSz="895350" rtl="0" eaLnBrk="0" fontAlgn="base" hangingPunct="0">
              <a:spcBef>
                <a:spcPct val="0"/>
              </a:spcBef>
              <a:spcAft>
                <a:spcPct val="0"/>
              </a:spcAft>
              <a:defRPr sz="1900" b="1">
                <a:solidFill>
                  <a:schemeClr val="tx2"/>
                </a:solidFill>
                <a:latin typeface="Arial" charset="0"/>
              </a:defRPr>
            </a:lvl2pPr>
            <a:lvl3pPr algn="l" defTabSz="895350" rtl="0" eaLnBrk="0" fontAlgn="base" hangingPunct="0">
              <a:spcBef>
                <a:spcPct val="0"/>
              </a:spcBef>
              <a:spcAft>
                <a:spcPct val="0"/>
              </a:spcAft>
              <a:defRPr sz="1900" b="1">
                <a:solidFill>
                  <a:schemeClr val="tx2"/>
                </a:solidFill>
                <a:latin typeface="Arial" charset="0"/>
              </a:defRPr>
            </a:lvl3pPr>
            <a:lvl4pPr algn="l" defTabSz="895350" rtl="0" eaLnBrk="0" fontAlgn="base" hangingPunct="0">
              <a:spcBef>
                <a:spcPct val="0"/>
              </a:spcBef>
              <a:spcAft>
                <a:spcPct val="0"/>
              </a:spcAft>
              <a:defRPr sz="1900" b="1">
                <a:solidFill>
                  <a:schemeClr val="tx2"/>
                </a:solidFill>
                <a:latin typeface="Arial" charset="0"/>
              </a:defRPr>
            </a:lvl4pPr>
            <a:lvl5pPr algn="l" defTabSz="895350" rtl="0" eaLnBrk="0" fontAlgn="base" hangingPunct="0">
              <a:spcBef>
                <a:spcPct val="0"/>
              </a:spcBef>
              <a:spcAft>
                <a:spcPct val="0"/>
              </a:spcAft>
              <a:defRPr sz="1900" b="1">
                <a:solidFill>
                  <a:schemeClr val="tx2"/>
                </a:solidFill>
                <a:latin typeface="Arial" charset="0"/>
              </a:defRPr>
            </a:lvl5pPr>
            <a:lvl6pPr marL="457200" algn="l" defTabSz="895350" rtl="0" fontAlgn="base">
              <a:spcBef>
                <a:spcPct val="0"/>
              </a:spcBef>
              <a:spcAft>
                <a:spcPct val="0"/>
              </a:spcAft>
              <a:defRPr sz="1900" b="1">
                <a:solidFill>
                  <a:schemeClr val="tx2"/>
                </a:solidFill>
                <a:latin typeface="Arial" charset="0"/>
              </a:defRPr>
            </a:lvl6pPr>
            <a:lvl7pPr marL="914400" algn="l" defTabSz="895350" rtl="0" fontAlgn="base">
              <a:spcBef>
                <a:spcPct val="0"/>
              </a:spcBef>
              <a:spcAft>
                <a:spcPct val="0"/>
              </a:spcAft>
              <a:defRPr sz="1900" b="1">
                <a:solidFill>
                  <a:schemeClr val="tx2"/>
                </a:solidFill>
                <a:latin typeface="Arial" charset="0"/>
              </a:defRPr>
            </a:lvl7pPr>
            <a:lvl8pPr marL="1371600" algn="l" defTabSz="895350" rtl="0" fontAlgn="base">
              <a:spcBef>
                <a:spcPct val="0"/>
              </a:spcBef>
              <a:spcAft>
                <a:spcPct val="0"/>
              </a:spcAft>
              <a:defRPr sz="1900" b="1">
                <a:solidFill>
                  <a:schemeClr val="tx2"/>
                </a:solidFill>
                <a:latin typeface="Arial" charset="0"/>
              </a:defRPr>
            </a:lvl8pPr>
            <a:lvl9pPr marL="1828800" algn="l" defTabSz="895350" rtl="0" fontAlgn="base">
              <a:spcBef>
                <a:spcPct val="0"/>
              </a:spcBef>
              <a:spcAft>
                <a:spcPct val="0"/>
              </a:spcAft>
              <a:defRPr sz="1900" b="1">
                <a:solidFill>
                  <a:schemeClr val="tx2"/>
                </a:solidFill>
                <a:latin typeface="Arial" charset="0"/>
              </a:defRPr>
            </a:lvl9pPr>
          </a:lstStyle>
          <a:p>
            <a:r>
              <a:rPr lang="en-US" kern="0" dirty="0">
                <a:solidFill>
                  <a:schemeClr val="bg1"/>
                </a:solidFill>
                <a:latin typeface="+mj-lt"/>
              </a:rPr>
              <a:t>START SAVING EARLY &amp; SAVE CONSISTENTLY</a:t>
            </a:r>
          </a:p>
        </p:txBody>
      </p:sp>
      <p:sp>
        <p:nvSpPr>
          <p:cNvPr id="17" name="Title 1"/>
          <p:cNvSpPr>
            <a:spLocks noGrp="1"/>
          </p:cNvSpPr>
          <p:nvPr>
            <p:ph type="title"/>
          </p:nvPr>
        </p:nvSpPr>
        <p:spPr>
          <a:xfrm>
            <a:off x="1251562" y="698538"/>
            <a:ext cx="5953306" cy="830997"/>
          </a:xfrm>
        </p:spPr>
        <p:txBody>
          <a:bodyPr/>
          <a:lstStyle/>
          <a:p>
            <a:r>
              <a:rPr lang="en-US" dirty="0">
                <a:solidFill>
                  <a:schemeClr val="bg1"/>
                </a:solidFill>
                <a:latin typeface="+mj-lt"/>
              </a:rPr>
              <a:t>Key Takeaway #1</a:t>
            </a:r>
          </a:p>
        </p:txBody>
      </p:sp>
    </p:spTree>
    <p:extLst>
      <p:ext uri="{BB962C8B-B14F-4D97-AF65-F5344CB8AC3E}">
        <p14:creationId xmlns:p14="http://schemas.microsoft.com/office/powerpoint/2010/main" val="258046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831880" y="-32704"/>
            <a:ext cx="5801666" cy="6789096"/>
          </a:xfrm>
          <a:custGeom>
            <a:avLst/>
            <a:gdLst>
              <a:gd name="connsiteX0" fmla="*/ 0 w 9544050"/>
              <a:gd name="connsiteY0" fmla="*/ 0 h 10287000"/>
              <a:gd name="connsiteX1" fmla="*/ 9544050 w 9544050"/>
              <a:gd name="connsiteY1" fmla="*/ 0 h 10287000"/>
              <a:gd name="connsiteX2" fmla="*/ 9544050 w 9544050"/>
              <a:gd name="connsiteY2" fmla="*/ 10287000 h 10287000"/>
              <a:gd name="connsiteX3" fmla="*/ 0 w 9544050"/>
              <a:gd name="connsiteY3" fmla="*/ 10287000 h 10287000"/>
              <a:gd name="connsiteX4" fmla="*/ 0 w 9544050"/>
              <a:gd name="connsiteY4" fmla="*/ 0 h 10287000"/>
              <a:gd name="connsiteX0" fmla="*/ 4171950 w 9544050"/>
              <a:gd name="connsiteY0" fmla="*/ 19050 h 10287000"/>
              <a:gd name="connsiteX1" fmla="*/ 9544050 w 9544050"/>
              <a:gd name="connsiteY1" fmla="*/ 0 h 10287000"/>
              <a:gd name="connsiteX2" fmla="*/ 9544050 w 9544050"/>
              <a:gd name="connsiteY2" fmla="*/ 10287000 h 10287000"/>
              <a:gd name="connsiteX3" fmla="*/ 0 w 9544050"/>
              <a:gd name="connsiteY3" fmla="*/ 10287000 h 10287000"/>
              <a:gd name="connsiteX4" fmla="*/ 4171950 w 9544050"/>
              <a:gd name="connsiteY4" fmla="*/ 19050 h 10287000"/>
              <a:gd name="connsiteX0" fmla="*/ 4171950 w 9544050"/>
              <a:gd name="connsiteY0" fmla="*/ 0 h 10325100"/>
              <a:gd name="connsiteX1" fmla="*/ 9544050 w 9544050"/>
              <a:gd name="connsiteY1" fmla="*/ 38100 h 10325100"/>
              <a:gd name="connsiteX2" fmla="*/ 9544050 w 9544050"/>
              <a:gd name="connsiteY2" fmla="*/ 10325100 h 10325100"/>
              <a:gd name="connsiteX3" fmla="*/ 0 w 9544050"/>
              <a:gd name="connsiteY3" fmla="*/ 10325100 h 10325100"/>
              <a:gd name="connsiteX4" fmla="*/ 4171950 w 9544050"/>
              <a:gd name="connsiteY4" fmla="*/ 0 h 10325100"/>
              <a:gd name="connsiteX0" fmla="*/ 4076029 w 9544050"/>
              <a:gd name="connsiteY0" fmla="*/ 188063 h 10287001"/>
              <a:gd name="connsiteX1" fmla="*/ 9544050 w 9544050"/>
              <a:gd name="connsiteY1" fmla="*/ 1 h 10287001"/>
              <a:gd name="connsiteX2" fmla="*/ 9544050 w 9544050"/>
              <a:gd name="connsiteY2" fmla="*/ 10287001 h 10287001"/>
              <a:gd name="connsiteX3" fmla="*/ 0 w 9544050"/>
              <a:gd name="connsiteY3" fmla="*/ 10287001 h 10287001"/>
              <a:gd name="connsiteX4" fmla="*/ 4076029 w 9544050"/>
              <a:gd name="connsiteY4" fmla="*/ 188063 h 10287001"/>
              <a:gd name="connsiteX0" fmla="*/ 4076029 w 9544050"/>
              <a:gd name="connsiteY0" fmla="*/ 1 h 10098939"/>
              <a:gd name="connsiteX1" fmla="*/ 9544050 w 9544050"/>
              <a:gd name="connsiteY1" fmla="*/ 38101 h 10098939"/>
              <a:gd name="connsiteX2" fmla="*/ 9544050 w 9544050"/>
              <a:gd name="connsiteY2" fmla="*/ 10098939 h 10098939"/>
              <a:gd name="connsiteX3" fmla="*/ 0 w 9544050"/>
              <a:gd name="connsiteY3" fmla="*/ 10098939 h 10098939"/>
              <a:gd name="connsiteX4" fmla="*/ 4076029 w 9544050"/>
              <a:gd name="connsiteY4" fmla="*/ 1 h 10098939"/>
              <a:gd name="connsiteX0" fmla="*/ 4076029 w 9563233"/>
              <a:gd name="connsiteY0" fmla="*/ 48884 h 10147822"/>
              <a:gd name="connsiteX1" fmla="*/ 9563233 w 9563233"/>
              <a:gd name="connsiteY1" fmla="*/ 0 h 10147822"/>
              <a:gd name="connsiteX2" fmla="*/ 9544050 w 9563233"/>
              <a:gd name="connsiteY2" fmla="*/ 10147822 h 10147822"/>
              <a:gd name="connsiteX3" fmla="*/ 0 w 9563233"/>
              <a:gd name="connsiteY3" fmla="*/ 10147822 h 10147822"/>
              <a:gd name="connsiteX4" fmla="*/ 4076029 w 9563233"/>
              <a:gd name="connsiteY4" fmla="*/ 48884 h 10147822"/>
              <a:gd name="connsiteX0" fmla="*/ 4229502 w 9563233"/>
              <a:gd name="connsiteY0" fmla="*/ 31487 h 10147822"/>
              <a:gd name="connsiteX1" fmla="*/ 9563233 w 9563233"/>
              <a:gd name="connsiteY1" fmla="*/ 0 h 10147822"/>
              <a:gd name="connsiteX2" fmla="*/ 9544050 w 9563233"/>
              <a:gd name="connsiteY2" fmla="*/ 10147822 h 10147822"/>
              <a:gd name="connsiteX3" fmla="*/ 0 w 9563233"/>
              <a:gd name="connsiteY3" fmla="*/ 10147822 h 10147822"/>
              <a:gd name="connsiteX4" fmla="*/ 4229502 w 9563233"/>
              <a:gd name="connsiteY4" fmla="*/ 31487 h 1014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233" h="10147822">
                <a:moveTo>
                  <a:pt x="4229502" y="31487"/>
                </a:moveTo>
                <a:lnTo>
                  <a:pt x="9563233" y="0"/>
                </a:lnTo>
                <a:cubicBezTo>
                  <a:pt x="9556839" y="3382607"/>
                  <a:pt x="9550444" y="6765215"/>
                  <a:pt x="9544050" y="10147822"/>
                </a:cubicBezTo>
                <a:lnTo>
                  <a:pt x="0" y="10147822"/>
                </a:lnTo>
                <a:lnTo>
                  <a:pt x="4229502" y="31487"/>
                </a:lnTo>
                <a:close/>
              </a:path>
            </a:pathLst>
          </a:custGeom>
          <a:blipFill dpi="0" rotWithShape="1">
            <a:blip r:embed="rId3" cstate="screen">
              <a:extLst>
                <a:ext uri="{28A0092B-C50C-407E-A947-70E740481C1C}">
                  <a14:useLocalDpi xmlns:a14="http://schemas.microsoft.com/office/drawing/2010/main"/>
                </a:ext>
              </a:extLst>
            </a:blip>
            <a:srcRect/>
            <a:stretch>
              <a:fillRect l="-36503" r="-365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59735" tIns="29867" rIns="59735" bIns="29867" rtlCol="0" anchor="ctr"/>
          <a:lstStyle/>
          <a:p>
            <a:pPr algn="ctr"/>
            <a:endParaRPr lang="en-GB" sz="2900" dirty="0">
              <a:noFill/>
            </a:endParaRPr>
          </a:p>
        </p:txBody>
      </p:sp>
      <p:sp>
        <p:nvSpPr>
          <p:cNvPr id="30" name="Rectangle 29"/>
          <p:cNvSpPr/>
          <p:nvPr/>
        </p:nvSpPr>
        <p:spPr>
          <a:xfrm>
            <a:off x="809253" y="647071"/>
            <a:ext cx="4779121" cy="2837605"/>
          </a:xfrm>
          <a:prstGeom prst="rect">
            <a:avLst/>
          </a:prstGeom>
        </p:spPr>
        <p:txBody>
          <a:bodyPr vert="horz" lIns="50182" tIns="25091" rIns="50182" bIns="25091" rtlCol="0" anchor="ctr">
            <a:noAutofit/>
          </a:bodyPr>
          <a:lstStyle/>
          <a:p>
            <a:pPr defTabSz="1792270"/>
            <a:r>
              <a:rPr lang="en-US" sz="4800" b="0" kern="0" dirty="0">
                <a:solidFill>
                  <a:srgbClr val="8F8F8F"/>
                </a:solidFill>
                <a:latin typeface="Bebas Neue Bold" panose="020B0606020202050201" pitchFamily="34" charset="0"/>
                <a:ea typeface="+mj-ea"/>
                <a:cs typeface="+mj-cs"/>
              </a:rPr>
              <a:t>Introduction </a:t>
            </a:r>
          </a:p>
          <a:p>
            <a:pPr defTabSz="1792270"/>
            <a:r>
              <a:rPr lang="en-US" sz="4800" b="0" kern="0" dirty="0">
                <a:solidFill>
                  <a:srgbClr val="8F8F8F"/>
                </a:solidFill>
                <a:latin typeface="Bebas Neue Bold" panose="020B0606020202050201" pitchFamily="34" charset="0"/>
                <a:ea typeface="+mj-ea"/>
                <a:cs typeface="+mj-cs"/>
              </a:rPr>
              <a:t>to Investing</a:t>
            </a:r>
            <a:endParaRPr lang="en-GB" sz="4800" b="0" dirty="0">
              <a:solidFill>
                <a:srgbClr val="8F8F8F"/>
              </a:solidFill>
              <a:latin typeface="Bebas Neue Bold" panose="020B0606020202050201" pitchFamily="34" charset="0"/>
              <a:ea typeface="+mj-ea"/>
              <a:cs typeface="+mj-cs"/>
            </a:endParaRPr>
          </a:p>
        </p:txBody>
      </p:sp>
      <p:cxnSp>
        <p:nvCxnSpPr>
          <p:cNvPr id="31" name="Straight Connector 30"/>
          <p:cNvCxnSpPr/>
          <p:nvPr/>
        </p:nvCxnSpPr>
        <p:spPr>
          <a:xfrm>
            <a:off x="865008" y="2930752"/>
            <a:ext cx="2633104"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849479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3282308-968D-984F-8466-3EB6FFBF78E0}"/>
              </a:ext>
            </a:extLst>
          </p:cNvPr>
          <p:cNvSpPr>
            <a:spLocks noGrp="1"/>
          </p:cNvSpPr>
          <p:nvPr>
            <p:ph type="body" sz="quarter" idx="12"/>
          </p:nvPr>
        </p:nvSpPr>
        <p:spPr>
          <a:xfrm>
            <a:off x="4242815" y="1040859"/>
            <a:ext cx="3311677" cy="635884"/>
          </a:xfrm>
        </p:spPr>
        <p:txBody>
          <a:bodyPr vert="horz" wrap="square" lIns="67211" tIns="0" rIns="0" bIns="0" numCol="1" anchor="t" anchorCtr="0" compatLnSpc="1">
            <a:prstTxWarp prst="textNoShape">
              <a:avLst/>
            </a:prstTxWarp>
            <a:noAutofit/>
          </a:bodyPr>
          <a:lstStyle/>
          <a:p>
            <a:r>
              <a:rPr lang="en-US" sz="3528" dirty="0"/>
              <a:t>Today’s </a:t>
            </a:r>
            <a:r>
              <a:rPr lang="en-US" dirty="0">
                <a:solidFill>
                  <a:srgbClr val="8C2332"/>
                </a:solidFill>
              </a:rPr>
              <a:t>Webinar</a:t>
            </a:r>
          </a:p>
        </p:txBody>
      </p:sp>
      <p:grpSp>
        <p:nvGrpSpPr>
          <p:cNvPr id="2" name="Group 1">
            <a:extLst>
              <a:ext uri="{FF2B5EF4-FFF2-40B4-BE49-F238E27FC236}">
                <a16:creationId xmlns:a16="http://schemas.microsoft.com/office/drawing/2014/main" id="{8A74D73C-0C6B-424F-8C62-508C32254269}"/>
              </a:ext>
            </a:extLst>
          </p:cNvPr>
          <p:cNvGrpSpPr/>
          <p:nvPr/>
        </p:nvGrpSpPr>
        <p:grpSpPr>
          <a:xfrm>
            <a:off x="4310236" y="2211177"/>
            <a:ext cx="3967885" cy="544315"/>
            <a:chOff x="6924762" y="667870"/>
            <a:chExt cx="5398292" cy="740539"/>
          </a:xfrm>
        </p:grpSpPr>
        <p:sp>
          <p:nvSpPr>
            <p:cNvPr id="39" name="Text Placeholder 10">
              <a:extLst>
                <a:ext uri="{FF2B5EF4-FFF2-40B4-BE49-F238E27FC236}">
                  <a16:creationId xmlns:a16="http://schemas.microsoft.com/office/drawing/2014/main" id="{AFE82D45-654E-4274-8E5F-DCA4905D6339}"/>
                </a:ext>
              </a:extLst>
            </p:cNvPr>
            <p:cNvSpPr txBox="1">
              <a:spLocks/>
            </p:cNvSpPr>
            <p:nvPr/>
          </p:nvSpPr>
          <p:spPr>
            <a:xfrm>
              <a:off x="6924763" y="1051579"/>
              <a:ext cx="5398291" cy="356830"/>
            </a:xfrm>
            <a:prstGeom prst="rect">
              <a:avLst/>
            </a:prstGeom>
          </p:spPr>
          <p:txBody>
            <a:bodyPr lIns="67211" tIns="33605" rIns="67211" bIns="33605" anchor="t"/>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103" dirty="0">
                  <a:solidFill>
                    <a:schemeClr val="tx2">
                      <a:lumMod val="75000"/>
                    </a:schemeClr>
                  </a:solidFill>
                  <a:latin typeface="Klinic Slab Book"/>
                  <a:ea typeface="Open Sans"/>
                  <a:cs typeface="Open Sans"/>
                </a:rPr>
                <a:t>We will ask our presenter to answer the questions submitted before the webinar first, then turn to new questions.</a:t>
              </a:r>
              <a:endParaRPr lang="en-US" sz="882" dirty="0">
                <a:solidFill>
                  <a:schemeClr val="tx2">
                    <a:lumMod val="75000"/>
                  </a:schemeClr>
                </a:solidFill>
              </a:endParaRPr>
            </a:p>
          </p:txBody>
        </p:sp>
        <p:sp>
          <p:nvSpPr>
            <p:cNvPr id="40" name="Text Placeholder 11">
              <a:extLst>
                <a:ext uri="{FF2B5EF4-FFF2-40B4-BE49-F238E27FC236}">
                  <a16:creationId xmlns:a16="http://schemas.microsoft.com/office/drawing/2014/main" id="{F2A9690A-A926-40FC-89FB-7E16B54FDA16}"/>
                </a:ext>
              </a:extLst>
            </p:cNvPr>
            <p:cNvSpPr txBox="1">
              <a:spLocks/>
            </p:cNvSpPr>
            <p:nvPr/>
          </p:nvSpPr>
          <p:spPr>
            <a:xfrm>
              <a:off x="6924762" y="667870"/>
              <a:ext cx="3667767"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70" dirty="0">
                  <a:cs typeface="Poppins SemiBold" panose="02000000000000000000" pitchFamily="2" charset="77"/>
                </a:rPr>
                <a:t>Format</a:t>
              </a:r>
              <a:endParaRPr lang="en-US" sz="1764" dirty="0">
                <a:solidFill>
                  <a:srgbClr val="8C2332"/>
                </a:solidFill>
                <a:cs typeface="Poppins SemiBold" panose="02000000000000000000" pitchFamily="2" charset="77"/>
              </a:endParaRPr>
            </a:p>
          </p:txBody>
        </p:sp>
      </p:grpSp>
      <p:grpSp>
        <p:nvGrpSpPr>
          <p:cNvPr id="3" name="Group 2">
            <a:extLst>
              <a:ext uri="{FF2B5EF4-FFF2-40B4-BE49-F238E27FC236}">
                <a16:creationId xmlns:a16="http://schemas.microsoft.com/office/drawing/2014/main" id="{8B331BA3-3BA9-4122-8AA3-5597FF7C47A1}"/>
              </a:ext>
            </a:extLst>
          </p:cNvPr>
          <p:cNvGrpSpPr/>
          <p:nvPr/>
        </p:nvGrpSpPr>
        <p:grpSpPr>
          <a:xfrm>
            <a:off x="4310236" y="2964532"/>
            <a:ext cx="3533263" cy="573100"/>
            <a:chOff x="6924762" y="2167093"/>
            <a:chExt cx="4806990" cy="779700"/>
          </a:xfrm>
        </p:grpSpPr>
        <p:sp>
          <p:nvSpPr>
            <p:cNvPr id="41" name="Text Placeholder 12">
              <a:extLst>
                <a:ext uri="{FF2B5EF4-FFF2-40B4-BE49-F238E27FC236}">
                  <a16:creationId xmlns:a16="http://schemas.microsoft.com/office/drawing/2014/main" id="{15A6BEEC-BF36-49E5-8AFD-4F220B486EBC}"/>
                </a:ext>
              </a:extLst>
            </p:cNvPr>
            <p:cNvSpPr txBox="1">
              <a:spLocks/>
            </p:cNvSpPr>
            <p:nvPr/>
          </p:nvSpPr>
          <p:spPr>
            <a:xfrm>
              <a:off x="6924763" y="2532513"/>
              <a:ext cx="4806989" cy="414280"/>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103">
                  <a:solidFill>
                    <a:schemeClr val="tx2">
                      <a:lumMod val="75000"/>
                    </a:schemeClr>
                  </a:solidFill>
                </a:rPr>
                <a:t>Make sure you are in a quiet place without distractions.</a:t>
              </a:r>
            </a:p>
          </p:txBody>
        </p:sp>
        <p:sp>
          <p:nvSpPr>
            <p:cNvPr id="42" name="Text Placeholder 13">
              <a:extLst>
                <a:ext uri="{FF2B5EF4-FFF2-40B4-BE49-F238E27FC236}">
                  <a16:creationId xmlns:a16="http://schemas.microsoft.com/office/drawing/2014/main" id="{6B9E3C38-0DC5-4001-A800-87CF5B4A9B67}"/>
                </a:ext>
              </a:extLst>
            </p:cNvPr>
            <p:cNvSpPr txBox="1">
              <a:spLocks/>
            </p:cNvSpPr>
            <p:nvPr/>
          </p:nvSpPr>
          <p:spPr>
            <a:xfrm>
              <a:off x="6924762" y="2167093"/>
              <a:ext cx="4413798" cy="347132"/>
            </a:xfrm>
            <a:prstGeom prst="rect">
              <a:avLst/>
            </a:prstGeom>
          </p:spPr>
          <p:txBody>
            <a:bodyPr lIns="67211" tIns="33605" rIns="67211" bIns="33605" anchor="t"/>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70">
                  <a:latin typeface="Gilroy Bold"/>
                  <a:ea typeface="Open Sans"/>
                </a:rPr>
                <a:t>Reducing Background </a:t>
              </a:r>
              <a:r>
                <a:rPr lang="en-US" sz="1470">
                  <a:solidFill>
                    <a:srgbClr val="8C2332"/>
                  </a:solidFill>
                  <a:latin typeface="Gilroy Bold"/>
                  <a:ea typeface="Open Sans"/>
                </a:rPr>
                <a:t>Noise</a:t>
              </a:r>
            </a:p>
          </p:txBody>
        </p:sp>
      </p:grpSp>
      <p:grpSp>
        <p:nvGrpSpPr>
          <p:cNvPr id="4" name="Group 3">
            <a:extLst>
              <a:ext uri="{FF2B5EF4-FFF2-40B4-BE49-F238E27FC236}">
                <a16:creationId xmlns:a16="http://schemas.microsoft.com/office/drawing/2014/main" id="{A33EFC7F-8568-413A-ACCB-BEEC5F0E8B84}"/>
              </a:ext>
            </a:extLst>
          </p:cNvPr>
          <p:cNvGrpSpPr/>
          <p:nvPr/>
        </p:nvGrpSpPr>
        <p:grpSpPr>
          <a:xfrm>
            <a:off x="4310237" y="3724606"/>
            <a:ext cx="3610585" cy="557476"/>
            <a:chOff x="6924764" y="3676220"/>
            <a:chExt cx="4912186" cy="758444"/>
          </a:xfrm>
        </p:grpSpPr>
        <p:sp>
          <p:nvSpPr>
            <p:cNvPr id="43" name="Text Placeholder 12">
              <a:extLst>
                <a:ext uri="{FF2B5EF4-FFF2-40B4-BE49-F238E27FC236}">
                  <a16:creationId xmlns:a16="http://schemas.microsoft.com/office/drawing/2014/main" id="{FF3814FA-A054-49DC-B266-F3330F5952E6}"/>
                </a:ext>
              </a:extLst>
            </p:cNvPr>
            <p:cNvSpPr txBox="1">
              <a:spLocks/>
            </p:cNvSpPr>
            <p:nvPr/>
          </p:nvSpPr>
          <p:spPr>
            <a:xfrm>
              <a:off x="6924765" y="3995920"/>
              <a:ext cx="4912185" cy="438744"/>
            </a:xfrm>
            <a:prstGeom prst="rect">
              <a:avLst/>
            </a:prstGeom>
          </p:spPr>
          <p:txBody>
            <a:bodyPr wrap="square" lIns="67211" tIns="33605" rIns="67211" bIns="33605" anchor="t">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3" dirty="0">
                  <a:solidFill>
                    <a:schemeClr val="tx2">
                      <a:lumMod val="75000"/>
                    </a:schemeClr>
                  </a:solidFill>
                  <a:latin typeface="Klinic Slab Book"/>
                  <a:ea typeface="Open Sans"/>
                  <a:cs typeface="Open Sans"/>
                </a:rPr>
                <a:t>If you have a question, use the Q&amp;A feature to let us know.</a:t>
              </a:r>
              <a:endParaRPr lang="en-US" sz="1103" dirty="0">
                <a:solidFill>
                  <a:schemeClr val="tx2">
                    <a:lumMod val="75000"/>
                  </a:schemeClr>
                </a:solidFill>
              </a:endParaRPr>
            </a:p>
          </p:txBody>
        </p:sp>
        <p:sp>
          <p:nvSpPr>
            <p:cNvPr id="44" name="Text Placeholder 13">
              <a:extLst>
                <a:ext uri="{FF2B5EF4-FFF2-40B4-BE49-F238E27FC236}">
                  <a16:creationId xmlns:a16="http://schemas.microsoft.com/office/drawing/2014/main" id="{AF9A5539-BCE0-4B37-B6AE-AFB376BD9F37}"/>
                </a:ext>
              </a:extLst>
            </p:cNvPr>
            <p:cNvSpPr txBox="1">
              <a:spLocks/>
            </p:cNvSpPr>
            <p:nvPr/>
          </p:nvSpPr>
          <p:spPr>
            <a:xfrm>
              <a:off x="6924764" y="3676220"/>
              <a:ext cx="4550957" cy="400097"/>
            </a:xfrm>
            <a:prstGeom prst="rect">
              <a:avLst/>
            </a:prstGeom>
          </p:spPr>
          <p:txBody>
            <a:bodyPr lIns="67211" tIns="33605" rIns="67211" bIns="33605" anchor="t">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70">
                  <a:latin typeface="Gilroy Bold"/>
                  <a:ea typeface="Open Sans"/>
                </a:rPr>
                <a:t>Using the “Questions” </a:t>
              </a:r>
              <a:r>
                <a:rPr lang="en-US" sz="1470">
                  <a:solidFill>
                    <a:srgbClr val="8C2332"/>
                  </a:solidFill>
                  <a:latin typeface="Gilroy Bold"/>
                  <a:ea typeface="Open Sans"/>
                </a:rPr>
                <a:t>Feature</a:t>
              </a:r>
            </a:p>
          </p:txBody>
        </p:sp>
      </p:grpSp>
      <p:grpSp>
        <p:nvGrpSpPr>
          <p:cNvPr id="5" name="Group 4">
            <a:extLst>
              <a:ext uri="{FF2B5EF4-FFF2-40B4-BE49-F238E27FC236}">
                <a16:creationId xmlns:a16="http://schemas.microsoft.com/office/drawing/2014/main" id="{C7023A6E-44DA-4F27-9EEA-4FB41E2F0E06}"/>
              </a:ext>
            </a:extLst>
          </p:cNvPr>
          <p:cNvGrpSpPr/>
          <p:nvPr/>
        </p:nvGrpSpPr>
        <p:grpSpPr>
          <a:xfrm>
            <a:off x="4310236" y="4516952"/>
            <a:ext cx="3802103" cy="787692"/>
            <a:chOff x="6924762" y="4962427"/>
            <a:chExt cx="5172746" cy="1071651"/>
          </a:xfrm>
        </p:grpSpPr>
        <p:sp>
          <p:nvSpPr>
            <p:cNvPr id="45" name="Text Placeholder 12">
              <a:extLst>
                <a:ext uri="{FF2B5EF4-FFF2-40B4-BE49-F238E27FC236}">
                  <a16:creationId xmlns:a16="http://schemas.microsoft.com/office/drawing/2014/main" id="{94ADC2A8-F3B5-4E6A-A302-B2D75181F301}"/>
                </a:ext>
              </a:extLst>
            </p:cNvPr>
            <p:cNvSpPr txBox="1">
              <a:spLocks/>
            </p:cNvSpPr>
            <p:nvPr/>
          </p:nvSpPr>
          <p:spPr>
            <a:xfrm>
              <a:off x="6924763" y="5364424"/>
              <a:ext cx="5172745" cy="669654"/>
            </a:xfrm>
            <a:prstGeom prst="rect">
              <a:avLst/>
            </a:prstGeom>
          </p:spPr>
          <p:txBody>
            <a:bodyPr wrap="square" lIns="67211" tIns="33605" rIns="67211" bIns="33605" anchor="t">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103">
                  <a:solidFill>
                    <a:schemeClr val="tx2">
                      <a:lumMod val="75000"/>
                    </a:schemeClr>
                  </a:solidFill>
                  <a:latin typeface="Klinic Slab Book"/>
                  <a:ea typeface="Open Sans"/>
                  <a:cs typeface="Open Sans"/>
                </a:rPr>
                <a:t>This presentation is being recording and will be posted on our YouTube channel to re-watch.</a:t>
              </a:r>
            </a:p>
          </p:txBody>
        </p:sp>
        <p:sp>
          <p:nvSpPr>
            <p:cNvPr id="46" name="Text Placeholder 13">
              <a:extLst>
                <a:ext uri="{FF2B5EF4-FFF2-40B4-BE49-F238E27FC236}">
                  <a16:creationId xmlns:a16="http://schemas.microsoft.com/office/drawing/2014/main" id="{AF461267-DD5D-4EB2-982F-AAFB7184C08B}"/>
                </a:ext>
              </a:extLst>
            </p:cNvPr>
            <p:cNvSpPr txBox="1">
              <a:spLocks/>
            </p:cNvSpPr>
            <p:nvPr/>
          </p:nvSpPr>
          <p:spPr>
            <a:xfrm>
              <a:off x="6924762" y="4962427"/>
              <a:ext cx="4276634" cy="433384"/>
            </a:xfrm>
            <a:prstGeom prst="rect">
              <a:avLst/>
            </a:prstGeom>
          </p:spPr>
          <p:txBody>
            <a:bodyPr wrap="square">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70" dirty="0"/>
                <a:t>Presentation &amp; </a:t>
              </a:r>
              <a:r>
                <a:rPr lang="en-US" sz="1470" dirty="0">
                  <a:solidFill>
                    <a:srgbClr val="8C2332"/>
                  </a:solidFill>
                </a:rPr>
                <a:t>Recording</a:t>
              </a:r>
            </a:p>
          </p:txBody>
        </p:sp>
      </p:grpSp>
      <p:pic>
        <p:nvPicPr>
          <p:cNvPr id="15" name="Picture Placeholder 14">
            <a:extLst>
              <a:ext uri="{FF2B5EF4-FFF2-40B4-BE49-F238E27FC236}">
                <a16:creationId xmlns:a16="http://schemas.microsoft.com/office/drawing/2014/main" id="{93396C7F-E80B-4735-9622-A85D75D43000}"/>
              </a:ext>
            </a:extLst>
          </p:cNvPr>
          <p:cNvPicPr>
            <a:picLocks noGrp="1" noChangeAspect="1"/>
          </p:cNvPicPr>
          <p:nvPr>
            <p:ph type="pic" sz="quarter" idx="28"/>
          </p:nvPr>
        </p:nvPicPr>
        <p:blipFill>
          <a:blip r:embed="rId3">
            <a:extLst>
              <a:ext uri="{28A0092B-C50C-407E-A947-70E740481C1C}">
                <a14:useLocalDpi xmlns:a14="http://schemas.microsoft.com/office/drawing/2010/main" val="0"/>
              </a:ext>
            </a:extLst>
          </a:blip>
          <a:stretch>
            <a:fillRect/>
          </a:stretch>
        </p:blipFill>
        <p:spPr>
          <a:xfrm>
            <a:off x="0" y="1004310"/>
            <a:ext cx="3143437" cy="4712855"/>
          </a:xfrm>
        </p:spPr>
      </p:pic>
      <p:sp>
        <p:nvSpPr>
          <p:cNvPr id="16" name="Rectangle 15"/>
          <p:cNvSpPr/>
          <p:nvPr/>
        </p:nvSpPr>
        <p:spPr>
          <a:xfrm>
            <a:off x="7738663" y="1091589"/>
            <a:ext cx="1222775" cy="986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5"/>
          </a:p>
        </p:txBody>
      </p:sp>
      <p:sp>
        <p:nvSpPr>
          <p:cNvPr id="6" name="Rectangle 5"/>
          <p:cNvSpPr/>
          <p:nvPr/>
        </p:nvSpPr>
        <p:spPr bwMode="auto">
          <a:xfrm>
            <a:off x="6817895" y="6063916"/>
            <a:ext cx="2029326" cy="56949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23085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623C590C-99D3-578E-55CF-83080336422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7" name="think-cell Slide" r:id="rId4" imgW="164" imgH="165" progId="TCLayout.ActiveDocument.1">
                  <p:embed/>
                </p:oleObj>
              </mc:Choice>
              <mc:Fallback>
                <p:oleObj name="think-cell Slide" r:id="rId4" imgW="164" imgH="165" progId="TCLayout.ActiveDocument.1">
                  <p:embed/>
                  <p:pic>
                    <p:nvPicPr>
                      <p:cNvPr id="23" name="Object 22" hidden="1">
                        <a:extLst>
                          <a:ext uri="{FF2B5EF4-FFF2-40B4-BE49-F238E27FC236}">
                            <a16:creationId xmlns:a16="http://schemas.microsoft.com/office/drawing/2014/main" id="{623C590C-99D3-578E-55CF-8308033642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699626D9-8C3C-A810-8689-385F86BAE325}"/>
              </a:ext>
            </a:extLst>
          </p:cNvPr>
          <p:cNvSpPr>
            <a:spLocks noGrp="1"/>
          </p:cNvSpPr>
          <p:nvPr>
            <p:ph type="title"/>
          </p:nvPr>
        </p:nvSpPr>
        <p:spPr/>
        <p:txBody>
          <a:bodyPr vert="horz"/>
          <a:lstStyle/>
          <a:p>
            <a:r>
              <a:rPr lang="en-US" dirty="0"/>
              <a:t>headlines</a:t>
            </a:r>
          </a:p>
        </p:txBody>
      </p:sp>
      <p:pic>
        <p:nvPicPr>
          <p:cNvPr id="25" name="Picture 24">
            <a:extLst>
              <a:ext uri="{FF2B5EF4-FFF2-40B4-BE49-F238E27FC236}">
                <a16:creationId xmlns:a16="http://schemas.microsoft.com/office/drawing/2014/main" id="{96CA0A40-7D15-1AEA-AAA7-82A70FA32BAF}"/>
              </a:ext>
            </a:extLst>
          </p:cNvPr>
          <p:cNvPicPr>
            <a:picLocks noChangeAspect="1"/>
          </p:cNvPicPr>
          <p:nvPr/>
        </p:nvPicPr>
        <p:blipFill>
          <a:blip r:embed="rId6"/>
          <a:stretch>
            <a:fillRect/>
          </a:stretch>
        </p:blipFill>
        <p:spPr>
          <a:xfrm>
            <a:off x="434236" y="1602520"/>
            <a:ext cx="2676525" cy="438150"/>
          </a:xfrm>
          <a:prstGeom prst="rect">
            <a:avLst/>
          </a:prstGeom>
        </p:spPr>
      </p:pic>
      <p:pic>
        <p:nvPicPr>
          <p:cNvPr id="27" name="Picture 26">
            <a:extLst>
              <a:ext uri="{FF2B5EF4-FFF2-40B4-BE49-F238E27FC236}">
                <a16:creationId xmlns:a16="http://schemas.microsoft.com/office/drawing/2014/main" id="{6B00194F-6F9C-BBDE-E04A-D94BB0D34DFE}"/>
              </a:ext>
            </a:extLst>
          </p:cNvPr>
          <p:cNvPicPr>
            <a:picLocks noChangeAspect="1"/>
          </p:cNvPicPr>
          <p:nvPr/>
        </p:nvPicPr>
        <p:blipFill>
          <a:blip r:embed="rId7"/>
          <a:stretch>
            <a:fillRect/>
          </a:stretch>
        </p:blipFill>
        <p:spPr>
          <a:xfrm>
            <a:off x="543655" y="2027783"/>
            <a:ext cx="3633014" cy="1832999"/>
          </a:xfrm>
          <a:prstGeom prst="rect">
            <a:avLst/>
          </a:prstGeom>
        </p:spPr>
      </p:pic>
      <p:pic>
        <p:nvPicPr>
          <p:cNvPr id="39" name="Picture 38">
            <a:extLst>
              <a:ext uri="{FF2B5EF4-FFF2-40B4-BE49-F238E27FC236}">
                <a16:creationId xmlns:a16="http://schemas.microsoft.com/office/drawing/2014/main" id="{7128EB38-7627-0BEF-5F37-E52C77D4F043}"/>
              </a:ext>
            </a:extLst>
          </p:cNvPr>
          <p:cNvPicPr>
            <a:picLocks noChangeAspect="1"/>
          </p:cNvPicPr>
          <p:nvPr/>
        </p:nvPicPr>
        <p:blipFill>
          <a:blip r:embed="rId8"/>
          <a:stretch>
            <a:fillRect/>
          </a:stretch>
        </p:blipFill>
        <p:spPr>
          <a:xfrm>
            <a:off x="326135" y="4919266"/>
            <a:ext cx="3878406" cy="717870"/>
          </a:xfrm>
          <a:prstGeom prst="rect">
            <a:avLst/>
          </a:prstGeom>
        </p:spPr>
      </p:pic>
      <p:pic>
        <p:nvPicPr>
          <p:cNvPr id="46" name="Picture 45">
            <a:extLst>
              <a:ext uri="{FF2B5EF4-FFF2-40B4-BE49-F238E27FC236}">
                <a16:creationId xmlns:a16="http://schemas.microsoft.com/office/drawing/2014/main" id="{58A91184-DB35-39D5-730F-1072BDA553A0}"/>
              </a:ext>
            </a:extLst>
          </p:cNvPr>
          <p:cNvPicPr>
            <a:picLocks noChangeAspect="1"/>
          </p:cNvPicPr>
          <p:nvPr/>
        </p:nvPicPr>
        <p:blipFill>
          <a:blip r:embed="rId6"/>
          <a:stretch>
            <a:fillRect/>
          </a:stretch>
        </p:blipFill>
        <p:spPr>
          <a:xfrm>
            <a:off x="4727254" y="1582713"/>
            <a:ext cx="2676525" cy="438150"/>
          </a:xfrm>
          <a:prstGeom prst="rect">
            <a:avLst/>
          </a:prstGeom>
        </p:spPr>
      </p:pic>
      <p:pic>
        <p:nvPicPr>
          <p:cNvPr id="3" name="Picture 2">
            <a:extLst>
              <a:ext uri="{FF2B5EF4-FFF2-40B4-BE49-F238E27FC236}">
                <a16:creationId xmlns:a16="http://schemas.microsoft.com/office/drawing/2014/main" id="{5346B728-A42A-E24A-DB03-0EFCAFD8766E}"/>
              </a:ext>
            </a:extLst>
          </p:cNvPr>
          <p:cNvPicPr>
            <a:picLocks noChangeAspect="1"/>
          </p:cNvPicPr>
          <p:nvPr/>
        </p:nvPicPr>
        <p:blipFill>
          <a:blip r:embed="rId9"/>
          <a:stretch>
            <a:fillRect/>
          </a:stretch>
        </p:blipFill>
        <p:spPr>
          <a:xfrm>
            <a:off x="4680596" y="2018144"/>
            <a:ext cx="4037954" cy="1232827"/>
          </a:xfrm>
          <a:prstGeom prst="rect">
            <a:avLst/>
          </a:prstGeom>
        </p:spPr>
      </p:pic>
      <p:pic>
        <p:nvPicPr>
          <p:cNvPr id="6" name="Picture 5">
            <a:extLst>
              <a:ext uri="{FF2B5EF4-FFF2-40B4-BE49-F238E27FC236}">
                <a16:creationId xmlns:a16="http://schemas.microsoft.com/office/drawing/2014/main" id="{978D24B2-04EB-AE8C-ACB3-CB755B0C2A43}"/>
              </a:ext>
            </a:extLst>
          </p:cNvPr>
          <p:cNvPicPr>
            <a:picLocks noChangeAspect="1"/>
          </p:cNvPicPr>
          <p:nvPr/>
        </p:nvPicPr>
        <p:blipFill>
          <a:blip r:embed="rId10"/>
          <a:stretch>
            <a:fillRect/>
          </a:stretch>
        </p:blipFill>
        <p:spPr>
          <a:xfrm>
            <a:off x="4682910" y="4796294"/>
            <a:ext cx="4203485" cy="995460"/>
          </a:xfrm>
          <a:prstGeom prst="rect">
            <a:avLst/>
          </a:prstGeom>
        </p:spPr>
      </p:pic>
      <p:pic>
        <p:nvPicPr>
          <p:cNvPr id="7" name="Picture 6">
            <a:extLst>
              <a:ext uri="{FF2B5EF4-FFF2-40B4-BE49-F238E27FC236}">
                <a16:creationId xmlns:a16="http://schemas.microsoft.com/office/drawing/2014/main" id="{95ABBFB6-673C-C761-BFC3-313A215DF0E5}"/>
              </a:ext>
            </a:extLst>
          </p:cNvPr>
          <p:cNvPicPr>
            <a:picLocks noChangeAspect="1"/>
          </p:cNvPicPr>
          <p:nvPr/>
        </p:nvPicPr>
        <p:blipFill>
          <a:blip r:embed="rId11"/>
          <a:stretch>
            <a:fillRect/>
          </a:stretch>
        </p:blipFill>
        <p:spPr>
          <a:xfrm>
            <a:off x="4819744" y="4027501"/>
            <a:ext cx="2057400" cy="571500"/>
          </a:xfrm>
          <a:prstGeom prst="rect">
            <a:avLst/>
          </a:prstGeom>
        </p:spPr>
      </p:pic>
      <p:pic>
        <p:nvPicPr>
          <p:cNvPr id="8" name="Picture 7">
            <a:extLst>
              <a:ext uri="{FF2B5EF4-FFF2-40B4-BE49-F238E27FC236}">
                <a16:creationId xmlns:a16="http://schemas.microsoft.com/office/drawing/2014/main" id="{A7C8491B-7B56-0BA0-1D1B-4DD288D4D75C}"/>
              </a:ext>
            </a:extLst>
          </p:cNvPr>
          <p:cNvPicPr>
            <a:picLocks noChangeAspect="1"/>
          </p:cNvPicPr>
          <p:nvPr/>
        </p:nvPicPr>
        <p:blipFill>
          <a:blip r:embed="rId11"/>
          <a:stretch>
            <a:fillRect/>
          </a:stretch>
        </p:blipFill>
        <p:spPr>
          <a:xfrm>
            <a:off x="302762" y="4034939"/>
            <a:ext cx="2057400" cy="571500"/>
          </a:xfrm>
          <a:prstGeom prst="rect">
            <a:avLst/>
          </a:prstGeom>
        </p:spPr>
      </p:pic>
    </p:spTree>
    <p:extLst>
      <p:ext uri="{BB962C8B-B14F-4D97-AF65-F5344CB8AC3E}">
        <p14:creationId xmlns:p14="http://schemas.microsoft.com/office/powerpoint/2010/main" val="3802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A123EBC2-1763-45A2-9218-C9F058CEE13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1" name="think-cell Slide" r:id="rId5" imgW="501" imgH="501" progId="TCLayout.ActiveDocument.1">
                  <p:embed/>
                </p:oleObj>
              </mc:Choice>
              <mc:Fallback>
                <p:oleObj name="think-cell Slide" r:id="rId5" imgW="501" imgH="501" progId="TCLayout.ActiveDocument.1">
                  <p:embed/>
                  <p:pic>
                    <p:nvPicPr>
                      <p:cNvPr id="23" name="Object 22" hidden="1">
                        <a:extLst>
                          <a:ext uri="{FF2B5EF4-FFF2-40B4-BE49-F238E27FC236}">
                            <a16:creationId xmlns:a16="http://schemas.microsoft.com/office/drawing/2014/main" id="{A123EBC2-1763-45A2-9218-C9F058CEE13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9700" name="Picture 4" descr="WashU Expert: Comparing annual inflation changes each month can distort  reality - The Source - Washington University in St. Louis">
            <a:extLst>
              <a:ext uri="{FF2B5EF4-FFF2-40B4-BE49-F238E27FC236}">
                <a16:creationId xmlns:a16="http://schemas.microsoft.com/office/drawing/2014/main" id="{39D80690-DB32-1650-4F74-A055A6A21A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0024" y="49333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What do Rising Interest Rates Mean for Your Money? | Access Wealth">
            <a:extLst>
              <a:ext uri="{FF2B5EF4-FFF2-40B4-BE49-F238E27FC236}">
                <a16:creationId xmlns:a16="http://schemas.microsoft.com/office/drawing/2014/main" id="{33F2BEDC-75AF-A7D3-B767-500471020C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0024" y="4546977"/>
            <a:ext cx="2619375" cy="1743074"/>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The Ukraine Dilemma | Foreign Affairs">
            <a:extLst>
              <a:ext uri="{FF2B5EF4-FFF2-40B4-BE49-F238E27FC236}">
                <a16:creationId xmlns:a16="http://schemas.microsoft.com/office/drawing/2014/main" id="{CA038961-46F0-9777-F870-5F661F90C7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0024" y="2489199"/>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2A929066-DA6C-7337-1993-8085FB63F4BF}"/>
              </a:ext>
            </a:extLst>
          </p:cNvPr>
          <p:cNvSpPr/>
          <p:nvPr/>
        </p:nvSpPr>
        <p:spPr bwMode="auto">
          <a:xfrm>
            <a:off x="246888" y="493335"/>
            <a:ext cx="1618488" cy="1743075"/>
          </a:xfrm>
          <a:prstGeom prst="homePlate">
            <a:avLst>
              <a:gd name="adj" fmla="val 11017"/>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mn-lt"/>
              </a:rPr>
              <a:t>Inflation</a:t>
            </a:r>
          </a:p>
        </p:txBody>
      </p:sp>
      <p:sp>
        <p:nvSpPr>
          <p:cNvPr id="3" name="Arrow: Pentagon 2">
            <a:extLst>
              <a:ext uri="{FF2B5EF4-FFF2-40B4-BE49-F238E27FC236}">
                <a16:creationId xmlns:a16="http://schemas.microsoft.com/office/drawing/2014/main" id="{66912BCF-7E30-FFF8-DDF4-29F65A27DE21}"/>
              </a:ext>
            </a:extLst>
          </p:cNvPr>
          <p:cNvSpPr/>
          <p:nvPr/>
        </p:nvSpPr>
        <p:spPr bwMode="auto">
          <a:xfrm>
            <a:off x="246888" y="2520156"/>
            <a:ext cx="1618488" cy="1743075"/>
          </a:xfrm>
          <a:prstGeom prst="homePlate">
            <a:avLst>
              <a:gd name="adj" fmla="val 11017"/>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mn-lt"/>
              </a:rPr>
              <a:t>War</a:t>
            </a:r>
          </a:p>
        </p:txBody>
      </p:sp>
      <p:sp>
        <p:nvSpPr>
          <p:cNvPr id="5" name="Arrow: Pentagon 4">
            <a:extLst>
              <a:ext uri="{FF2B5EF4-FFF2-40B4-BE49-F238E27FC236}">
                <a16:creationId xmlns:a16="http://schemas.microsoft.com/office/drawing/2014/main" id="{2F70A29C-A9AC-62E6-DB79-B21F5ACE138D}"/>
              </a:ext>
            </a:extLst>
          </p:cNvPr>
          <p:cNvSpPr/>
          <p:nvPr/>
        </p:nvSpPr>
        <p:spPr bwMode="auto">
          <a:xfrm>
            <a:off x="246888" y="4546977"/>
            <a:ext cx="1618488" cy="1743075"/>
          </a:xfrm>
          <a:prstGeom prst="homePlate">
            <a:avLst>
              <a:gd name="adj" fmla="val 11017"/>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err="1">
                <a:solidFill>
                  <a:schemeClr val="bg1"/>
                </a:solidFill>
                <a:latin typeface="+mn-lt"/>
              </a:rPr>
              <a:t>ChangingInterest</a:t>
            </a:r>
            <a:r>
              <a:rPr lang="en-US" sz="2400" dirty="0">
                <a:solidFill>
                  <a:schemeClr val="bg1"/>
                </a:solidFill>
                <a:latin typeface="+mn-lt"/>
              </a:rPr>
              <a:t> Rates</a:t>
            </a:r>
            <a:endParaRPr kumimoji="0" lang="en-US" sz="2400" b="1" i="0" u="none" strike="noStrike" cap="none" normalizeH="0" baseline="0" dirty="0">
              <a:ln>
                <a:noFill/>
              </a:ln>
              <a:solidFill>
                <a:schemeClr val="bg1"/>
              </a:solidFill>
              <a:effectLst/>
              <a:latin typeface="+mn-lt"/>
            </a:endParaRPr>
          </a:p>
        </p:txBody>
      </p:sp>
      <p:sp>
        <p:nvSpPr>
          <p:cNvPr id="6" name="Isosceles Triangle 5">
            <a:extLst>
              <a:ext uri="{FF2B5EF4-FFF2-40B4-BE49-F238E27FC236}">
                <a16:creationId xmlns:a16="http://schemas.microsoft.com/office/drawing/2014/main" id="{BAE385CE-70F3-1377-BDBD-B47FC7DFE8E9}"/>
              </a:ext>
            </a:extLst>
          </p:cNvPr>
          <p:cNvSpPr/>
          <p:nvPr/>
        </p:nvSpPr>
        <p:spPr bwMode="auto">
          <a:xfrm rot="5400000">
            <a:off x="4371817" y="3210246"/>
            <a:ext cx="2468880" cy="521208"/>
          </a:xfrm>
          <a:prstGeom prst="triangl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pic>
        <p:nvPicPr>
          <p:cNvPr id="29708" name="Picture 12" descr="How To Invest For The Long Term In A Volatile Market">
            <a:extLst>
              <a:ext uri="{FF2B5EF4-FFF2-40B4-BE49-F238E27FC236}">
                <a16:creationId xmlns:a16="http://schemas.microsoft.com/office/drawing/2014/main" id="{1DC1E61A-641D-E937-EB3F-3103C8500F0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47550" y="2593974"/>
            <a:ext cx="2804919" cy="1743075"/>
          </a:xfrm>
          <a:prstGeom prst="rect">
            <a:avLst/>
          </a:prstGeom>
          <a:noFill/>
          <a:extLst>
            <a:ext uri="{909E8E84-426E-40DD-AFC4-6F175D3DCCD1}">
              <a14:hiddenFill xmlns:a14="http://schemas.microsoft.com/office/drawing/2010/main">
                <a:solidFill>
                  <a:srgbClr val="FFFFFF"/>
                </a:solidFill>
              </a14:hiddenFill>
            </a:ext>
          </a:extLst>
        </p:spPr>
      </p:pic>
      <p:sp>
        <p:nvSpPr>
          <p:cNvPr id="9" name="Arrow: Pentagon 8">
            <a:extLst>
              <a:ext uri="{FF2B5EF4-FFF2-40B4-BE49-F238E27FC236}">
                <a16:creationId xmlns:a16="http://schemas.microsoft.com/office/drawing/2014/main" id="{0FF7F22F-0AE3-5F08-9BB4-8C7A03DF635B}"/>
              </a:ext>
            </a:extLst>
          </p:cNvPr>
          <p:cNvSpPr/>
          <p:nvPr/>
        </p:nvSpPr>
        <p:spPr bwMode="auto">
          <a:xfrm>
            <a:off x="6047550" y="1749422"/>
            <a:ext cx="2804919" cy="486988"/>
          </a:xfrm>
          <a:prstGeom prst="homePlate">
            <a:avLst>
              <a:gd name="adj" fmla="val 0"/>
            </a:avLst>
          </a:prstGeom>
          <a:solidFill>
            <a:srgbClr val="FBA01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solidFill>
                  <a:schemeClr val="bg1"/>
                </a:solidFill>
                <a:latin typeface="+mn-lt"/>
              </a:rPr>
              <a:t>Market Volatility</a:t>
            </a:r>
            <a:endParaRPr kumimoji="0" lang="en-US" sz="2400" b="1" i="0" u="none" strike="noStrike" cap="none" normalizeH="0" baseline="0" dirty="0">
              <a:ln>
                <a:noFill/>
              </a:ln>
              <a:solidFill>
                <a:schemeClr val="bg1"/>
              </a:solidFill>
              <a:effectLst/>
              <a:latin typeface="+mn-lt"/>
            </a:endParaRPr>
          </a:p>
        </p:txBody>
      </p:sp>
    </p:spTree>
    <p:extLst>
      <p:ext uri="{BB962C8B-B14F-4D97-AF65-F5344CB8AC3E}">
        <p14:creationId xmlns:p14="http://schemas.microsoft.com/office/powerpoint/2010/main" val="476064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5631366" y="1031638"/>
            <a:ext cx="3596746" cy="1136615"/>
          </a:xfrm>
          <a:prstGeom prst="rect">
            <a:avLst/>
          </a:prstGeom>
          <a:effectLst/>
        </p:spPr>
        <p:txBody>
          <a:bodyPr vert="horz" lIns="50182" tIns="25091" rIns="50182" bIns="25091" rtlCol="0" anchor="ctr">
            <a:noAutofit/>
          </a:bodyPr>
          <a:lstStyle/>
          <a:p>
            <a:pPr defTabSz="1792270"/>
            <a:r>
              <a:rPr lang="en-GB" sz="4800" b="0" dirty="0">
                <a:solidFill>
                  <a:srgbClr val="8F8F8F"/>
                </a:solidFill>
                <a:latin typeface="Bebas Neue Bold" panose="020B0606020202050201" pitchFamily="34" charset="0"/>
              </a:rPr>
              <a:t>themes</a:t>
            </a:r>
            <a:endParaRPr lang="en-GB" sz="5400" b="0" dirty="0">
              <a:solidFill>
                <a:srgbClr val="8F8F8F"/>
              </a:solidFill>
              <a:latin typeface="Bebas Neue Bold" panose="020B0606020202050201" pitchFamily="34" charset="0"/>
            </a:endParaRPr>
          </a:p>
        </p:txBody>
      </p:sp>
      <p:cxnSp>
        <p:nvCxnSpPr>
          <p:cNvPr id="20" name="Straight Connector 19"/>
          <p:cNvCxnSpPr/>
          <p:nvPr/>
        </p:nvCxnSpPr>
        <p:spPr>
          <a:xfrm>
            <a:off x="5667152" y="2048183"/>
            <a:ext cx="1494004"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
        <p:nvSpPr>
          <p:cNvPr id="13" name="Rectangle 12"/>
          <p:cNvSpPr/>
          <p:nvPr/>
        </p:nvSpPr>
        <p:spPr>
          <a:xfrm>
            <a:off x="5292716" y="2699389"/>
            <a:ext cx="3381400" cy="2449260"/>
          </a:xfrm>
          <a:prstGeom prst="rect">
            <a:avLst/>
          </a:prstGeom>
        </p:spPr>
        <p:txBody>
          <a:bodyPr wrap="square" lIns="0" tIns="0" rIns="0" bIns="0">
            <a:spAutoFit/>
          </a:bodyPr>
          <a:lstStyle/>
          <a:p>
            <a:pPr marL="555589" lvl="1" indent="-224028">
              <a:lnSpc>
                <a:spcPct val="150000"/>
              </a:lnSpc>
              <a:buClr>
                <a:srgbClr val="474747"/>
              </a:buClr>
              <a:buSzPct val="125000"/>
              <a:buFont typeface="Arial" panose="020B0604020202020204" pitchFamily="34" charset="0"/>
              <a:buChar char="•"/>
            </a:pPr>
            <a:r>
              <a:rPr lang="en-US" sz="1800" b="0" kern="0" dirty="0">
                <a:solidFill>
                  <a:srgbClr val="474747"/>
                </a:solidFill>
                <a:latin typeface="+mn-lt"/>
              </a:rPr>
              <a:t>Saving vs. Investing</a:t>
            </a:r>
          </a:p>
          <a:p>
            <a:pPr marL="555589" lvl="1" indent="-224028">
              <a:lnSpc>
                <a:spcPct val="150000"/>
              </a:lnSpc>
              <a:buClr>
                <a:srgbClr val="474747"/>
              </a:buClr>
              <a:buSzPct val="125000"/>
              <a:buFont typeface="Arial" panose="020B0604020202020204" pitchFamily="34" charset="0"/>
              <a:buChar char="•"/>
            </a:pPr>
            <a:r>
              <a:rPr lang="en-US" sz="1800" b="0" kern="0" dirty="0">
                <a:solidFill>
                  <a:srgbClr val="474747"/>
                </a:solidFill>
                <a:latin typeface="+mn-lt"/>
              </a:rPr>
              <a:t>Key Terms</a:t>
            </a:r>
          </a:p>
          <a:p>
            <a:pPr marL="555589" lvl="1" indent="-224028">
              <a:lnSpc>
                <a:spcPct val="150000"/>
              </a:lnSpc>
              <a:buClr>
                <a:srgbClr val="474747"/>
              </a:buClr>
              <a:buSzPct val="125000"/>
              <a:buFont typeface="Arial" panose="020B0604020202020204" pitchFamily="34" charset="0"/>
              <a:buChar char="•"/>
            </a:pPr>
            <a:r>
              <a:rPr lang="en-US" sz="1800" b="0" kern="0" dirty="0">
                <a:solidFill>
                  <a:srgbClr val="474747"/>
                </a:solidFill>
                <a:latin typeface="+mn-lt"/>
              </a:rPr>
              <a:t>Time Horizon</a:t>
            </a:r>
          </a:p>
          <a:p>
            <a:pPr marL="555589" lvl="1" indent="-224028">
              <a:lnSpc>
                <a:spcPct val="150000"/>
              </a:lnSpc>
              <a:buClr>
                <a:srgbClr val="474747"/>
              </a:buClr>
              <a:buSzPct val="125000"/>
              <a:buFont typeface="Arial" panose="020B0604020202020204" pitchFamily="34" charset="0"/>
              <a:buChar char="•"/>
            </a:pPr>
            <a:r>
              <a:rPr lang="en-US" sz="1800" b="0" kern="0" dirty="0">
                <a:solidFill>
                  <a:srgbClr val="474747"/>
                </a:solidFill>
                <a:latin typeface="+mn-lt"/>
              </a:rPr>
              <a:t>Risk Level</a:t>
            </a:r>
          </a:p>
          <a:p>
            <a:pPr marL="555589" lvl="1" indent="-224028">
              <a:lnSpc>
                <a:spcPct val="150000"/>
              </a:lnSpc>
              <a:buClr>
                <a:srgbClr val="474747"/>
              </a:buClr>
              <a:buSzPct val="125000"/>
              <a:buFont typeface="Arial" panose="020B0604020202020204" pitchFamily="34" charset="0"/>
              <a:buChar char="•"/>
            </a:pPr>
            <a:r>
              <a:rPr lang="en-US" sz="1800" b="0" kern="0" dirty="0">
                <a:solidFill>
                  <a:srgbClr val="474747"/>
                </a:solidFill>
                <a:latin typeface="+mn-lt"/>
              </a:rPr>
              <a:t>Alignment with Goals</a:t>
            </a:r>
          </a:p>
          <a:p>
            <a:pPr marL="555589" lvl="1" indent="-224028">
              <a:lnSpc>
                <a:spcPct val="150000"/>
              </a:lnSpc>
              <a:buClr>
                <a:srgbClr val="474747"/>
              </a:buClr>
              <a:buSzPct val="125000"/>
              <a:buFont typeface="Arial" panose="020B0604020202020204" pitchFamily="34" charset="0"/>
              <a:buChar char="•"/>
            </a:pPr>
            <a:r>
              <a:rPr lang="en-US" sz="1800" b="0" kern="0" dirty="0">
                <a:solidFill>
                  <a:srgbClr val="474747"/>
                </a:solidFill>
                <a:latin typeface="+mn-lt"/>
              </a:rPr>
              <a:t>Alone or Getting Help? </a:t>
            </a:r>
          </a:p>
        </p:txBody>
      </p:sp>
      <p:pic>
        <p:nvPicPr>
          <p:cNvPr id="3" name="Picture 2" descr="A picture containing person, outdoor&#10;&#10;Description automatically generated">
            <a:extLst>
              <a:ext uri="{FF2B5EF4-FFF2-40B4-BE49-F238E27FC236}">
                <a16:creationId xmlns:a16="http://schemas.microsoft.com/office/drawing/2014/main" id="{F9F197D7-6F56-4BA0-BA6B-0380AAB61C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702" r="18559"/>
          <a:stretch/>
        </p:blipFill>
        <p:spPr>
          <a:xfrm>
            <a:off x="0" y="-1"/>
            <a:ext cx="4905286" cy="6721475"/>
          </a:xfrm>
          <a:prstGeom prst="rect">
            <a:avLst/>
          </a:prstGeom>
        </p:spPr>
      </p:pic>
    </p:spTree>
    <p:extLst>
      <p:ext uri="{BB962C8B-B14F-4D97-AF65-F5344CB8AC3E}">
        <p14:creationId xmlns:p14="http://schemas.microsoft.com/office/powerpoint/2010/main" val="2297376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226" y="475510"/>
            <a:ext cx="8157737" cy="738664"/>
          </a:xfrm>
        </p:spPr>
        <p:txBody>
          <a:bodyPr/>
          <a:lstStyle/>
          <a:p>
            <a:r>
              <a:rPr lang="en-US" sz="4800" b="0" dirty="0">
                <a:solidFill>
                  <a:srgbClr val="8F8F8F"/>
                </a:solidFill>
              </a:rPr>
              <a:t>Before You Start to Invest</a:t>
            </a:r>
          </a:p>
        </p:txBody>
      </p:sp>
      <p:cxnSp>
        <p:nvCxnSpPr>
          <p:cNvPr id="21" name="Straight Connector 20"/>
          <p:cNvCxnSpPr/>
          <p:nvPr/>
        </p:nvCxnSpPr>
        <p:spPr>
          <a:xfrm>
            <a:off x="777158" y="1313819"/>
            <a:ext cx="5495668"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
        <p:nvSpPr>
          <p:cNvPr id="23" name="Rectangle 22"/>
          <p:cNvSpPr/>
          <p:nvPr/>
        </p:nvSpPr>
        <p:spPr>
          <a:xfrm>
            <a:off x="743861" y="1599352"/>
            <a:ext cx="7085690" cy="2077492"/>
          </a:xfrm>
          <a:prstGeom prst="rect">
            <a:avLst/>
          </a:prstGeom>
        </p:spPr>
        <p:txBody>
          <a:bodyPr wrap="square" lIns="0" tIns="0" rIns="0" bIns="0">
            <a:spAutoFit/>
          </a:bodyPr>
          <a:lstStyle/>
          <a:p>
            <a:pPr marL="555589" lvl="1" indent="-224028">
              <a:lnSpc>
                <a:spcPct val="150000"/>
              </a:lnSpc>
              <a:buClr>
                <a:schemeClr val="tx1"/>
              </a:buClr>
              <a:buSzPct val="125000"/>
              <a:buFont typeface="Arial" panose="020B0604020202020204" pitchFamily="34" charset="0"/>
              <a:buChar char="•"/>
            </a:pPr>
            <a:r>
              <a:rPr lang="en-US" sz="1800" b="0" kern="0" dirty="0">
                <a:solidFill>
                  <a:schemeClr val="tx1">
                    <a:lumMod val="85000"/>
                    <a:lumOff val="15000"/>
                  </a:schemeClr>
                </a:solidFill>
                <a:latin typeface="+mn-lt"/>
              </a:rPr>
              <a:t>Build up a 3-6 month emergency fund </a:t>
            </a:r>
          </a:p>
          <a:p>
            <a:pPr marL="555589" lvl="1" indent="-224028">
              <a:lnSpc>
                <a:spcPct val="150000"/>
              </a:lnSpc>
              <a:buClr>
                <a:schemeClr val="tx1"/>
              </a:buClr>
              <a:buSzPct val="125000"/>
              <a:buFont typeface="Arial" panose="020B0604020202020204" pitchFamily="34" charset="0"/>
              <a:buChar char="•"/>
            </a:pPr>
            <a:r>
              <a:rPr lang="en-US" sz="1800" b="0" kern="0" dirty="0">
                <a:solidFill>
                  <a:schemeClr val="tx1">
                    <a:lumMod val="85000"/>
                    <a:lumOff val="15000"/>
                  </a:schemeClr>
                </a:solidFill>
                <a:latin typeface="+mn-lt"/>
              </a:rPr>
              <a:t>Pay off all your high-interest debt (e.g., credit cards)</a:t>
            </a:r>
          </a:p>
          <a:p>
            <a:pPr marL="555589" lvl="1" indent="-224028">
              <a:lnSpc>
                <a:spcPct val="150000"/>
              </a:lnSpc>
              <a:buClr>
                <a:schemeClr val="tx1"/>
              </a:buClr>
              <a:buSzPct val="125000"/>
              <a:buFont typeface="Arial" panose="020B0604020202020204" pitchFamily="34" charset="0"/>
              <a:buChar char="•"/>
            </a:pPr>
            <a:r>
              <a:rPr lang="en-US" sz="1800" b="0" kern="0" dirty="0">
                <a:solidFill>
                  <a:schemeClr val="tx1">
                    <a:lumMod val="85000"/>
                    <a:lumOff val="15000"/>
                  </a:schemeClr>
                </a:solidFill>
                <a:latin typeface="+mn-lt"/>
              </a:rPr>
              <a:t>Maximize contribution to your retirement plan                         (especially if your employer matches)</a:t>
            </a:r>
          </a:p>
          <a:p>
            <a:pPr marL="555589" lvl="1" indent="-224028">
              <a:lnSpc>
                <a:spcPct val="150000"/>
              </a:lnSpc>
              <a:buClr>
                <a:schemeClr val="tx1"/>
              </a:buClr>
              <a:buSzPct val="125000"/>
              <a:buFont typeface="Arial" panose="020B0604020202020204" pitchFamily="34" charset="0"/>
              <a:buChar char="•"/>
            </a:pPr>
            <a:r>
              <a:rPr lang="en-US" sz="1800" b="0" kern="0" dirty="0">
                <a:solidFill>
                  <a:schemeClr val="tx1">
                    <a:lumMod val="85000"/>
                    <a:lumOff val="15000"/>
                  </a:schemeClr>
                </a:solidFill>
                <a:latin typeface="+mn-lt"/>
              </a:rPr>
              <a:t>Save for other important [short-term] needs (e.g., down payment)</a:t>
            </a:r>
          </a:p>
        </p:txBody>
      </p:sp>
      <p:sp>
        <p:nvSpPr>
          <p:cNvPr id="25" name="Rectangle 24"/>
          <p:cNvSpPr/>
          <p:nvPr/>
        </p:nvSpPr>
        <p:spPr>
          <a:xfrm>
            <a:off x="553795" y="4612714"/>
            <a:ext cx="1949358" cy="1624466"/>
          </a:xfrm>
          <a:prstGeom prst="rect">
            <a:avLst/>
          </a:prstGeom>
          <a:blipFill>
            <a:blip r:embed="rId3" cstate="screen">
              <a:extLst>
                <a:ext uri="{28A0092B-C50C-407E-A947-70E740481C1C}">
                  <a14:useLocalDpi xmlns:a14="http://schemas.microsoft.com/office/drawing/2010/main"/>
                </a:ext>
              </a:extLst>
            </a:blip>
            <a:srcRect/>
            <a:stretch>
              <a:fillRect l="-21649" t="-51596" r="-30989" b="-30596"/>
            </a:stretch>
          </a:blipFill>
          <a:ln>
            <a:solidFill>
              <a:srgbClr val="8F8F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25" dirty="0"/>
          </a:p>
        </p:txBody>
      </p:sp>
      <p:sp>
        <p:nvSpPr>
          <p:cNvPr id="27" name="Rectangle 26"/>
          <p:cNvSpPr/>
          <p:nvPr/>
        </p:nvSpPr>
        <p:spPr>
          <a:xfrm>
            <a:off x="5609246" y="4271576"/>
            <a:ext cx="2358724" cy="1965604"/>
          </a:xfrm>
          <a:prstGeom prst="rect">
            <a:avLst/>
          </a:prstGeom>
          <a:blipFill dpi="0" rotWithShape="1">
            <a:blip r:embed="rId4" cstate="screen">
              <a:extLst>
                <a:ext uri="{28A0092B-C50C-407E-A947-70E740481C1C}">
                  <a14:useLocalDpi xmlns:a14="http://schemas.microsoft.com/office/drawing/2010/main"/>
                </a:ext>
              </a:extLst>
            </a:blip>
            <a:srcRect/>
            <a:stretch>
              <a:fillRect l="-1" t="-7098" r="-8735" b="-56286"/>
            </a:stretch>
          </a:blipFill>
          <a:ln>
            <a:solidFill>
              <a:srgbClr val="8F8F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25" dirty="0"/>
          </a:p>
        </p:txBody>
      </p:sp>
      <p:sp>
        <p:nvSpPr>
          <p:cNvPr id="32" name="Rectangle 31"/>
          <p:cNvSpPr/>
          <p:nvPr/>
        </p:nvSpPr>
        <p:spPr>
          <a:xfrm>
            <a:off x="868631" y="4258137"/>
            <a:ext cx="1443024" cy="307777"/>
          </a:xfrm>
          <a:prstGeom prst="rect">
            <a:avLst/>
          </a:prstGeom>
        </p:spPr>
        <p:txBody>
          <a:bodyPr wrap="none">
            <a:spAutoFit/>
          </a:bodyPr>
          <a:lstStyle/>
          <a:p>
            <a:pPr algn="ctr"/>
            <a:r>
              <a:rPr lang="en-GB" sz="1400" b="0" dirty="0">
                <a:solidFill>
                  <a:srgbClr val="474747"/>
                </a:solidFill>
                <a:latin typeface="+mn-lt"/>
              </a:rPr>
              <a:t>Emergency Fund</a:t>
            </a:r>
          </a:p>
        </p:txBody>
      </p:sp>
      <p:sp>
        <p:nvSpPr>
          <p:cNvPr id="34" name="Rectangle 33"/>
          <p:cNvSpPr/>
          <p:nvPr/>
        </p:nvSpPr>
        <p:spPr>
          <a:xfrm>
            <a:off x="3301829" y="4094866"/>
            <a:ext cx="1508747" cy="307777"/>
          </a:xfrm>
          <a:prstGeom prst="rect">
            <a:avLst/>
          </a:prstGeom>
        </p:spPr>
        <p:txBody>
          <a:bodyPr wrap="none">
            <a:spAutoFit/>
          </a:bodyPr>
          <a:lstStyle/>
          <a:p>
            <a:pPr algn="ctr"/>
            <a:r>
              <a:rPr lang="en-GB" sz="1400" b="0" dirty="0">
                <a:solidFill>
                  <a:srgbClr val="474747"/>
                </a:solidFill>
                <a:latin typeface="+mn-lt"/>
              </a:rPr>
              <a:t>Short-Term Goals</a:t>
            </a:r>
          </a:p>
        </p:txBody>
      </p:sp>
      <p:sp>
        <p:nvSpPr>
          <p:cNvPr id="35" name="Rectangle 34"/>
          <p:cNvSpPr/>
          <p:nvPr/>
        </p:nvSpPr>
        <p:spPr>
          <a:xfrm>
            <a:off x="6272826" y="3939489"/>
            <a:ext cx="1031565" cy="307777"/>
          </a:xfrm>
          <a:prstGeom prst="rect">
            <a:avLst/>
          </a:prstGeom>
        </p:spPr>
        <p:txBody>
          <a:bodyPr wrap="none">
            <a:spAutoFit/>
          </a:bodyPr>
          <a:lstStyle/>
          <a:p>
            <a:pPr algn="ctr"/>
            <a:r>
              <a:rPr lang="en-GB" sz="1400" b="0" dirty="0">
                <a:solidFill>
                  <a:srgbClr val="474747"/>
                </a:solidFill>
                <a:latin typeface="+mn-lt"/>
              </a:rPr>
              <a:t>Paid In Full</a:t>
            </a:r>
          </a:p>
        </p:txBody>
      </p:sp>
      <p:pic>
        <p:nvPicPr>
          <p:cNvPr id="6" name="Picture 5" descr="A picture containing person, outdoor, smiling, posing&#10;&#10;Description automatically generated">
            <a:extLst>
              <a:ext uri="{FF2B5EF4-FFF2-40B4-BE49-F238E27FC236}">
                <a16:creationId xmlns:a16="http://schemas.microsoft.com/office/drawing/2014/main" id="{B9924715-365C-4B66-BF6A-C6DA72C393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051" y="4426400"/>
            <a:ext cx="2141766" cy="1810780"/>
          </a:xfrm>
          <a:prstGeom prst="rect">
            <a:avLst/>
          </a:prstGeom>
          <a:blipFill>
            <a:blip r:embed="rId6" cstate="screen">
              <a:extLst>
                <a:ext uri="{28A0092B-C50C-407E-A947-70E740481C1C}">
                  <a14:useLocalDpi xmlns:a14="http://schemas.microsoft.com/office/drawing/2010/main"/>
                </a:ext>
              </a:extLst>
            </a:blip>
            <a:srcRect/>
            <a:stretch>
              <a:fillRect l="-15637" t="-2665" r="-6471" b="-3997"/>
            </a:stretch>
          </a:blipFill>
          <a:ln w="25400">
            <a:solidFill>
              <a:srgbClr val="8F8F8F"/>
            </a:solidFill>
          </a:ln>
        </p:spPr>
      </p:pic>
    </p:spTree>
    <p:extLst>
      <p:ext uri="{BB962C8B-B14F-4D97-AF65-F5344CB8AC3E}">
        <p14:creationId xmlns:p14="http://schemas.microsoft.com/office/powerpoint/2010/main" val="855796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61B35-A6CC-411F-92BC-349D03F6DFA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5" name="think-cell Slide" r:id="rId6" imgW="261" imgH="264" progId="TCLayout.ActiveDocument.1">
                  <p:embed/>
                </p:oleObj>
              </mc:Choice>
              <mc:Fallback>
                <p:oleObj name="think-cell Slide" r:id="rId6" imgW="261" imgH="264" progId="TCLayout.ActiveDocument.1">
                  <p:embed/>
                  <p:pic>
                    <p:nvPicPr>
                      <p:cNvPr id="3" name="Object 2" hidden="1">
                        <a:extLst>
                          <a:ext uri="{FF2B5EF4-FFF2-40B4-BE49-F238E27FC236}">
                            <a16:creationId xmlns:a16="http://schemas.microsoft.com/office/drawing/2014/main" id="{40C61B35-A6CC-411F-92BC-349D03F6DFA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Rectangle 14" hidden="1">
            <a:extLst>
              <a:ext uri="{FF2B5EF4-FFF2-40B4-BE49-F238E27FC236}">
                <a16:creationId xmlns:a16="http://schemas.microsoft.com/office/drawing/2014/main" id="{5499BE9E-27D6-4673-A250-501466058112}"/>
              </a:ext>
            </a:extLst>
          </p:cNvPr>
          <p:cNvSpPr/>
          <p:nvPr>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endParaRPr kumimoji="0" lang="en-US" sz="4800" b="0" u="none" strike="noStrike" cap="none" normalizeH="0" dirty="0">
              <a:ln>
                <a:noFill/>
              </a:ln>
              <a:solidFill>
                <a:schemeClr val="tx1"/>
              </a:solidFill>
              <a:effectLst/>
              <a:latin typeface="Bebas Neue Bold" panose="020B0604020202020204" charset="0"/>
              <a:ea typeface="+mj-ea"/>
              <a:cs typeface="+mj-cs"/>
              <a:sym typeface="Bebas Neue Bold" panose="020B0604020202020204" charset="0"/>
            </a:endParaRPr>
          </a:p>
        </p:txBody>
      </p:sp>
      <p:sp>
        <p:nvSpPr>
          <p:cNvPr id="2" name="Title 1"/>
          <p:cNvSpPr>
            <a:spLocks noGrp="1"/>
          </p:cNvSpPr>
          <p:nvPr>
            <p:ph type="title"/>
          </p:nvPr>
        </p:nvSpPr>
        <p:spPr>
          <a:xfrm>
            <a:off x="829340" y="428316"/>
            <a:ext cx="7952864" cy="738664"/>
          </a:xfrm>
        </p:spPr>
        <p:txBody>
          <a:bodyPr/>
          <a:lstStyle/>
          <a:p>
            <a:r>
              <a:rPr lang="en-US" sz="4800" b="0" dirty="0">
                <a:solidFill>
                  <a:srgbClr val="8F8F8F"/>
                </a:solidFill>
              </a:rPr>
              <a:t>Terminology to know</a:t>
            </a:r>
          </a:p>
        </p:txBody>
      </p:sp>
      <p:sp>
        <p:nvSpPr>
          <p:cNvPr id="5" name="Rectangle 4"/>
          <p:cNvSpPr/>
          <p:nvPr/>
        </p:nvSpPr>
        <p:spPr>
          <a:xfrm>
            <a:off x="304162" y="1538452"/>
            <a:ext cx="1303191" cy="825602"/>
          </a:xfrm>
          <a:prstGeom prst="rect">
            <a:avLst/>
          </a:prstGeom>
          <a:solidFill>
            <a:srgbClr val="0030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056">
              <a:spcAft>
                <a:spcPts val="196"/>
              </a:spcAft>
            </a:pPr>
            <a:r>
              <a:rPr lang="en-US" sz="1600" b="0" dirty="0">
                <a:solidFill>
                  <a:schemeClr val="bg1"/>
                </a:solidFill>
                <a:cs typeface="Arial" pitchFamily="34" charset="0"/>
              </a:rPr>
              <a:t>CHECKINGS/ SAVINGS ACCOUNT</a:t>
            </a:r>
          </a:p>
        </p:txBody>
      </p:sp>
      <p:sp>
        <p:nvSpPr>
          <p:cNvPr id="17" name="Rectangle 16"/>
          <p:cNvSpPr/>
          <p:nvPr/>
        </p:nvSpPr>
        <p:spPr>
          <a:xfrm>
            <a:off x="1553868" y="1538452"/>
            <a:ext cx="5055612" cy="825601"/>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nchorCtr="0"/>
          <a:lstStyle/>
          <a:p>
            <a:pPr defTabSz="448056">
              <a:spcAft>
                <a:spcPts val="196"/>
              </a:spcAft>
              <a:buFont typeface="Arial" pitchFamily="34" charset="0"/>
              <a:buChar char="•"/>
            </a:pPr>
            <a:r>
              <a:rPr lang="en-US" sz="1600" b="0" dirty="0">
                <a:solidFill>
                  <a:srgbClr val="474747"/>
                </a:solidFill>
                <a:cs typeface="Arial" pitchFamily="34" charset="0"/>
              </a:rPr>
              <a:t>  Principal contributions are protected from loss </a:t>
            </a:r>
          </a:p>
          <a:p>
            <a:pPr defTabSz="448056">
              <a:spcAft>
                <a:spcPts val="196"/>
              </a:spcAft>
              <a:buFont typeface="Arial" pitchFamily="34" charset="0"/>
              <a:buChar char="•"/>
            </a:pPr>
            <a:r>
              <a:rPr lang="en-US" sz="1600" b="0" dirty="0">
                <a:solidFill>
                  <a:srgbClr val="474747"/>
                </a:solidFill>
                <a:cs typeface="Arial" pitchFamily="34" charset="0"/>
              </a:rPr>
              <a:t>  Guaranteed interest on money you put in</a:t>
            </a:r>
          </a:p>
        </p:txBody>
      </p:sp>
      <p:sp>
        <p:nvSpPr>
          <p:cNvPr id="6" name="Rectangle 5"/>
          <p:cNvSpPr/>
          <p:nvPr/>
        </p:nvSpPr>
        <p:spPr>
          <a:xfrm>
            <a:off x="304162" y="2521435"/>
            <a:ext cx="1249706" cy="800400"/>
          </a:xfrm>
          <a:prstGeom prst="rect">
            <a:avLst/>
          </a:prstGeom>
          <a:solidFill>
            <a:srgbClr val="0030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056">
              <a:spcAft>
                <a:spcPts val="196"/>
              </a:spcAft>
            </a:pPr>
            <a:r>
              <a:rPr lang="en-US" sz="1600" b="0" dirty="0">
                <a:solidFill>
                  <a:schemeClr val="bg1"/>
                </a:solidFill>
                <a:cs typeface="Arial" pitchFamily="34" charset="0"/>
              </a:rPr>
              <a:t>MONEY MARKET</a:t>
            </a:r>
          </a:p>
        </p:txBody>
      </p:sp>
      <p:sp>
        <p:nvSpPr>
          <p:cNvPr id="18" name="Rectangle 17"/>
          <p:cNvSpPr/>
          <p:nvPr/>
        </p:nvSpPr>
        <p:spPr>
          <a:xfrm>
            <a:off x="1553868" y="2521436"/>
            <a:ext cx="5055612" cy="800399"/>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nchorCtr="0"/>
          <a:lstStyle/>
          <a:p>
            <a:pPr defTabSz="448056">
              <a:spcAft>
                <a:spcPts val="196"/>
              </a:spcAft>
              <a:buFont typeface="Arial" pitchFamily="34" charset="0"/>
              <a:buChar char="•"/>
            </a:pPr>
            <a:r>
              <a:rPr lang="en-US" sz="1600" b="0" dirty="0">
                <a:solidFill>
                  <a:srgbClr val="474747"/>
                </a:solidFill>
                <a:cs typeface="Arial" pitchFamily="34" charset="0"/>
              </a:rPr>
              <a:t>  Certificates of Deposit</a:t>
            </a:r>
          </a:p>
          <a:p>
            <a:pPr defTabSz="448056">
              <a:spcAft>
                <a:spcPts val="196"/>
              </a:spcAft>
              <a:buFont typeface="Arial" pitchFamily="34" charset="0"/>
              <a:buChar char="•"/>
            </a:pPr>
            <a:r>
              <a:rPr lang="en-US" sz="1600" b="0" dirty="0">
                <a:solidFill>
                  <a:srgbClr val="474747"/>
                </a:solidFill>
                <a:cs typeface="Arial" pitchFamily="34" charset="0"/>
              </a:rPr>
              <a:t>  Short-term government loans</a:t>
            </a:r>
          </a:p>
        </p:txBody>
      </p:sp>
      <p:sp>
        <p:nvSpPr>
          <p:cNvPr id="7" name="Rectangle 6"/>
          <p:cNvSpPr/>
          <p:nvPr/>
        </p:nvSpPr>
        <p:spPr>
          <a:xfrm>
            <a:off x="304162" y="3479216"/>
            <a:ext cx="1249706" cy="830953"/>
          </a:xfrm>
          <a:prstGeom prst="rect">
            <a:avLst/>
          </a:prstGeom>
          <a:solidFill>
            <a:srgbClr val="0030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056">
              <a:spcAft>
                <a:spcPts val="196"/>
              </a:spcAft>
            </a:pPr>
            <a:r>
              <a:rPr lang="en-US" sz="1600" b="0" dirty="0">
                <a:solidFill>
                  <a:schemeClr val="bg1"/>
                </a:solidFill>
                <a:cs typeface="Arial" pitchFamily="34" charset="0"/>
              </a:rPr>
              <a:t>BONDS</a:t>
            </a:r>
          </a:p>
        </p:txBody>
      </p:sp>
      <p:sp>
        <p:nvSpPr>
          <p:cNvPr id="19" name="Rectangle 18"/>
          <p:cNvSpPr/>
          <p:nvPr/>
        </p:nvSpPr>
        <p:spPr>
          <a:xfrm>
            <a:off x="1553869" y="3479216"/>
            <a:ext cx="5055611" cy="830953"/>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nchorCtr="0"/>
          <a:lstStyle/>
          <a:p>
            <a:pPr defTabSz="448056">
              <a:spcAft>
                <a:spcPts val="196"/>
              </a:spcAft>
              <a:buFont typeface="Arial" pitchFamily="34" charset="0"/>
              <a:buChar char="•"/>
            </a:pPr>
            <a:r>
              <a:rPr lang="en-US" sz="1600" b="0" dirty="0">
                <a:solidFill>
                  <a:srgbClr val="474747"/>
                </a:solidFill>
                <a:cs typeface="Arial" pitchFamily="34" charset="0"/>
              </a:rPr>
              <a:t>  Loans made to a company or the government. A bond is an IOU from a company/gov’t</a:t>
            </a:r>
          </a:p>
        </p:txBody>
      </p:sp>
      <p:sp>
        <p:nvSpPr>
          <p:cNvPr id="8" name="Rectangle 7"/>
          <p:cNvSpPr/>
          <p:nvPr/>
        </p:nvSpPr>
        <p:spPr>
          <a:xfrm>
            <a:off x="304163" y="4467550"/>
            <a:ext cx="1249706" cy="850355"/>
          </a:xfrm>
          <a:prstGeom prst="rect">
            <a:avLst/>
          </a:prstGeom>
          <a:solidFill>
            <a:srgbClr val="0030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056">
              <a:spcAft>
                <a:spcPts val="196"/>
              </a:spcAft>
            </a:pPr>
            <a:r>
              <a:rPr lang="en-US" sz="1600" b="0" dirty="0">
                <a:solidFill>
                  <a:schemeClr val="bg1"/>
                </a:solidFill>
                <a:cs typeface="Arial" pitchFamily="34" charset="0"/>
              </a:rPr>
              <a:t>STOCKS (EQUITIES)</a:t>
            </a:r>
          </a:p>
        </p:txBody>
      </p:sp>
      <p:sp>
        <p:nvSpPr>
          <p:cNvPr id="20" name="Rectangle 19"/>
          <p:cNvSpPr/>
          <p:nvPr/>
        </p:nvSpPr>
        <p:spPr>
          <a:xfrm>
            <a:off x="1553869" y="4467552"/>
            <a:ext cx="5055612" cy="850353"/>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nchorCtr="0"/>
          <a:lstStyle/>
          <a:p>
            <a:pPr defTabSz="448056">
              <a:spcAft>
                <a:spcPts val="196"/>
              </a:spcAft>
              <a:buFont typeface="Arial" pitchFamily="34" charset="0"/>
              <a:buChar char="•"/>
            </a:pPr>
            <a:r>
              <a:rPr lang="en-US" sz="1600" b="0" dirty="0">
                <a:solidFill>
                  <a:srgbClr val="474747"/>
                </a:solidFill>
                <a:cs typeface="Arial" pitchFamily="34" charset="0"/>
              </a:rPr>
              <a:t>  Ownership in a company</a:t>
            </a:r>
          </a:p>
          <a:p>
            <a:pPr defTabSz="448056">
              <a:spcAft>
                <a:spcPts val="196"/>
              </a:spcAft>
              <a:buFont typeface="Arial" pitchFamily="34" charset="0"/>
              <a:buChar char="•"/>
            </a:pPr>
            <a:r>
              <a:rPr lang="en-US" sz="1600" b="0" dirty="0">
                <a:solidFill>
                  <a:srgbClr val="474747"/>
                </a:solidFill>
                <a:cs typeface="Arial" pitchFamily="34" charset="0"/>
              </a:rPr>
              <a:t>  Price appreciation and dividend payments</a:t>
            </a:r>
          </a:p>
        </p:txBody>
      </p:sp>
      <p:sp>
        <p:nvSpPr>
          <p:cNvPr id="9" name="Rectangle 8"/>
          <p:cNvSpPr/>
          <p:nvPr/>
        </p:nvSpPr>
        <p:spPr>
          <a:xfrm>
            <a:off x="304162" y="5475285"/>
            <a:ext cx="1249706" cy="791700"/>
          </a:xfrm>
          <a:prstGeom prst="rect">
            <a:avLst/>
          </a:prstGeom>
          <a:solidFill>
            <a:srgbClr val="0030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056">
              <a:spcAft>
                <a:spcPts val="196"/>
              </a:spcAft>
            </a:pPr>
            <a:r>
              <a:rPr lang="en-US" sz="1600" b="0" dirty="0">
                <a:solidFill>
                  <a:schemeClr val="bg1"/>
                </a:solidFill>
                <a:cs typeface="Arial" pitchFamily="34" charset="0"/>
              </a:rPr>
              <a:t>MUTUAL FUNDS</a:t>
            </a:r>
          </a:p>
        </p:txBody>
      </p:sp>
      <p:sp>
        <p:nvSpPr>
          <p:cNvPr id="21" name="Rectangle 20"/>
          <p:cNvSpPr/>
          <p:nvPr/>
        </p:nvSpPr>
        <p:spPr>
          <a:xfrm>
            <a:off x="1553868" y="5475285"/>
            <a:ext cx="5055612" cy="791700"/>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nchorCtr="0"/>
          <a:lstStyle/>
          <a:p>
            <a:pPr defTabSz="448056">
              <a:spcAft>
                <a:spcPts val="196"/>
              </a:spcAft>
              <a:buFont typeface="Arial" pitchFamily="34" charset="0"/>
              <a:buChar char="•"/>
            </a:pPr>
            <a:r>
              <a:rPr lang="en-US" sz="1600" b="0" dirty="0">
                <a:solidFill>
                  <a:srgbClr val="474747"/>
                </a:solidFill>
                <a:cs typeface="Arial" pitchFamily="34" charset="0"/>
              </a:rPr>
              <a:t>  Collection of stocks or bonds</a:t>
            </a:r>
          </a:p>
        </p:txBody>
      </p:sp>
      <p:cxnSp>
        <p:nvCxnSpPr>
          <p:cNvPr id="14" name="Straight Connector 13"/>
          <p:cNvCxnSpPr/>
          <p:nvPr/>
        </p:nvCxnSpPr>
        <p:spPr>
          <a:xfrm>
            <a:off x="802928" y="1187135"/>
            <a:ext cx="5055612"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
        <p:nvSpPr>
          <p:cNvPr id="22" name="Rectangle 21">
            <a:extLst>
              <a:ext uri="{FF2B5EF4-FFF2-40B4-BE49-F238E27FC236}">
                <a16:creationId xmlns:a16="http://schemas.microsoft.com/office/drawing/2014/main" id="{690E0D13-D5D0-4722-823B-52D32D06980D}"/>
              </a:ext>
            </a:extLst>
          </p:cNvPr>
          <p:cNvSpPr/>
          <p:nvPr/>
        </p:nvSpPr>
        <p:spPr>
          <a:xfrm>
            <a:off x="6746489" y="1538452"/>
            <a:ext cx="2035716" cy="825601"/>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nchorCtr="0"/>
          <a:lstStyle/>
          <a:p>
            <a:pPr marL="111125" indent="-111125" defTabSz="448056">
              <a:spcAft>
                <a:spcPts val="196"/>
              </a:spcAft>
              <a:buFont typeface="Arial" pitchFamily="34" charset="0"/>
              <a:buChar char="•"/>
            </a:pPr>
            <a:r>
              <a:rPr lang="en-US" sz="1400" b="0" dirty="0">
                <a:solidFill>
                  <a:srgbClr val="474747"/>
                </a:solidFill>
                <a:cs typeface="Arial" pitchFamily="34" charset="0"/>
              </a:rPr>
              <a:t>Credit Union checking account</a:t>
            </a:r>
          </a:p>
          <a:p>
            <a:pPr marL="111125" indent="-111125" defTabSz="448056">
              <a:spcAft>
                <a:spcPts val="196"/>
              </a:spcAft>
              <a:buFont typeface="Arial" pitchFamily="34" charset="0"/>
              <a:buChar char="•"/>
            </a:pPr>
            <a:r>
              <a:rPr lang="en-US" sz="1400" b="0" dirty="0">
                <a:solidFill>
                  <a:srgbClr val="474747"/>
                </a:solidFill>
                <a:cs typeface="Arial" pitchFamily="34" charset="0"/>
              </a:rPr>
              <a:t>Online bank savings account</a:t>
            </a:r>
          </a:p>
        </p:txBody>
      </p:sp>
      <p:sp>
        <p:nvSpPr>
          <p:cNvPr id="23" name="Rectangle 22">
            <a:extLst>
              <a:ext uri="{FF2B5EF4-FFF2-40B4-BE49-F238E27FC236}">
                <a16:creationId xmlns:a16="http://schemas.microsoft.com/office/drawing/2014/main" id="{85D14559-38CD-4C68-8C2A-0F81241A6B3F}"/>
              </a:ext>
            </a:extLst>
          </p:cNvPr>
          <p:cNvSpPr/>
          <p:nvPr/>
        </p:nvSpPr>
        <p:spPr>
          <a:xfrm>
            <a:off x="6746489" y="2521436"/>
            <a:ext cx="2035716" cy="800399"/>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nchorCtr="0"/>
          <a:lstStyle/>
          <a:p>
            <a:pPr marL="111125" indent="-111125" defTabSz="448056">
              <a:spcAft>
                <a:spcPts val="196"/>
              </a:spcAft>
              <a:buFont typeface="Arial" pitchFamily="34" charset="0"/>
              <a:buChar char="•"/>
            </a:pPr>
            <a:r>
              <a:rPr lang="en-US" sz="1400" b="0" dirty="0">
                <a:solidFill>
                  <a:srgbClr val="474747"/>
                </a:solidFill>
                <a:cs typeface="Arial" pitchFamily="34" charset="0"/>
              </a:rPr>
              <a:t>12 month CD</a:t>
            </a:r>
          </a:p>
        </p:txBody>
      </p:sp>
      <p:sp>
        <p:nvSpPr>
          <p:cNvPr id="27" name="Rectangle 26">
            <a:extLst>
              <a:ext uri="{FF2B5EF4-FFF2-40B4-BE49-F238E27FC236}">
                <a16:creationId xmlns:a16="http://schemas.microsoft.com/office/drawing/2014/main" id="{C0981308-C49E-4A80-B5D3-5C9363A1C49B}"/>
              </a:ext>
            </a:extLst>
          </p:cNvPr>
          <p:cNvSpPr/>
          <p:nvPr/>
        </p:nvSpPr>
        <p:spPr>
          <a:xfrm>
            <a:off x="1607354" y="1276889"/>
            <a:ext cx="5004586" cy="241403"/>
          </a:xfrm>
          <a:prstGeom prst="rect">
            <a:avLst/>
          </a:prstGeom>
          <a:solidFill>
            <a:srgbClr val="0030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056">
              <a:spcAft>
                <a:spcPts val="196"/>
              </a:spcAft>
            </a:pPr>
            <a:r>
              <a:rPr lang="en-US" sz="1600" b="0" dirty="0">
                <a:solidFill>
                  <a:schemeClr val="bg1"/>
                </a:solidFill>
                <a:cs typeface="Arial" pitchFamily="34" charset="0"/>
              </a:rPr>
              <a:t>DEFINITION</a:t>
            </a:r>
          </a:p>
        </p:txBody>
      </p:sp>
      <p:sp>
        <p:nvSpPr>
          <p:cNvPr id="28" name="Rectangle 27">
            <a:extLst>
              <a:ext uri="{FF2B5EF4-FFF2-40B4-BE49-F238E27FC236}">
                <a16:creationId xmlns:a16="http://schemas.microsoft.com/office/drawing/2014/main" id="{DBBFDEBC-0B72-470F-BA94-804373C2F6E7}"/>
              </a:ext>
            </a:extLst>
          </p:cNvPr>
          <p:cNvSpPr/>
          <p:nvPr/>
        </p:nvSpPr>
        <p:spPr>
          <a:xfrm>
            <a:off x="6746489" y="1262335"/>
            <a:ext cx="2035716" cy="241403"/>
          </a:xfrm>
          <a:prstGeom prst="rect">
            <a:avLst/>
          </a:prstGeom>
          <a:solidFill>
            <a:srgbClr val="0030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056">
              <a:spcAft>
                <a:spcPts val="196"/>
              </a:spcAft>
            </a:pPr>
            <a:r>
              <a:rPr lang="en-US" sz="1600" b="0" dirty="0">
                <a:solidFill>
                  <a:schemeClr val="bg1"/>
                </a:solidFill>
                <a:cs typeface="Arial" pitchFamily="34" charset="0"/>
              </a:rPr>
              <a:t>EXAMPLES</a:t>
            </a:r>
          </a:p>
        </p:txBody>
      </p:sp>
      <p:sp>
        <p:nvSpPr>
          <p:cNvPr id="29" name="Rectangle 28">
            <a:extLst>
              <a:ext uri="{FF2B5EF4-FFF2-40B4-BE49-F238E27FC236}">
                <a16:creationId xmlns:a16="http://schemas.microsoft.com/office/drawing/2014/main" id="{C74C6AE8-B07B-4759-BB88-8B67D6F317A3}"/>
              </a:ext>
            </a:extLst>
          </p:cNvPr>
          <p:cNvSpPr/>
          <p:nvPr/>
        </p:nvSpPr>
        <p:spPr>
          <a:xfrm>
            <a:off x="6746489" y="3494070"/>
            <a:ext cx="2035716" cy="800399"/>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nchorCtr="0"/>
          <a:lstStyle/>
          <a:p>
            <a:pPr marL="111125" indent="-111125" defTabSz="448056">
              <a:spcAft>
                <a:spcPts val="196"/>
              </a:spcAft>
              <a:buFont typeface="Arial" pitchFamily="34" charset="0"/>
              <a:buChar char="•"/>
            </a:pPr>
            <a:r>
              <a:rPr lang="en-US" sz="1400" b="0" dirty="0">
                <a:solidFill>
                  <a:srgbClr val="474747"/>
                </a:solidFill>
                <a:cs typeface="Arial" pitchFamily="34" charset="0"/>
              </a:rPr>
              <a:t>Treasury bond (gov’t) or corporate bond</a:t>
            </a:r>
          </a:p>
        </p:txBody>
      </p:sp>
      <p:sp>
        <p:nvSpPr>
          <p:cNvPr id="30" name="Rectangle 29">
            <a:extLst>
              <a:ext uri="{FF2B5EF4-FFF2-40B4-BE49-F238E27FC236}">
                <a16:creationId xmlns:a16="http://schemas.microsoft.com/office/drawing/2014/main" id="{EDF34577-CFFD-4662-A520-E7D6E767DB3E}"/>
              </a:ext>
            </a:extLst>
          </p:cNvPr>
          <p:cNvSpPr/>
          <p:nvPr/>
        </p:nvSpPr>
        <p:spPr>
          <a:xfrm>
            <a:off x="6746489" y="4466704"/>
            <a:ext cx="2035716" cy="800399"/>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nchorCtr="0"/>
          <a:lstStyle/>
          <a:p>
            <a:pPr marL="111125" indent="-111125" defTabSz="448056">
              <a:spcAft>
                <a:spcPts val="196"/>
              </a:spcAft>
              <a:buFont typeface="Arial" pitchFamily="34" charset="0"/>
              <a:buChar char="•"/>
            </a:pPr>
            <a:r>
              <a:rPr lang="en-US" sz="1400" b="0" dirty="0">
                <a:solidFill>
                  <a:srgbClr val="474747"/>
                </a:solidFill>
                <a:cs typeface="Arial" pitchFamily="34" charset="0"/>
              </a:rPr>
              <a:t>Tesla, Apple, Google </a:t>
            </a:r>
          </a:p>
        </p:txBody>
      </p:sp>
      <p:sp>
        <p:nvSpPr>
          <p:cNvPr id="31" name="Rectangle 30">
            <a:extLst>
              <a:ext uri="{FF2B5EF4-FFF2-40B4-BE49-F238E27FC236}">
                <a16:creationId xmlns:a16="http://schemas.microsoft.com/office/drawing/2014/main" id="{EFCF0924-299F-41E7-AD7B-271482D0B568}"/>
              </a:ext>
            </a:extLst>
          </p:cNvPr>
          <p:cNvSpPr/>
          <p:nvPr/>
        </p:nvSpPr>
        <p:spPr>
          <a:xfrm>
            <a:off x="6746489" y="5439338"/>
            <a:ext cx="2035716" cy="800399"/>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nchorCtr="0"/>
          <a:lstStyle/>
          <a:p>
            <a:pPr marL="111125" indent="-111125" defTabSz="448056">
              <a:spcAft>
                <a:spcPts val="196"/>
              </a:spcAft>
              <a:buFont typeface="Arial" pitchFamily="34" charset="0"/>
              <a:buChar char="•"/>
            </a:pPr>
            <a:r>
              <a:rPr lang="en-US" sz="1400" b="0" dirty="0">
                <a:solidFill>
                  <a:srgbClr val="474747"/>
                </a:solidFill>
                <a:cs typeface="Arial" pitchFamily="34" charset="0"/>
              </a:rPr>
              <a:t>Vanguard Total Stock Market Index Fund</a:t>
            </a:r>
          </a:p>
        </p:txBody>
      </p:sp>
    </p:spTree>
    <p:extLst>
      <p:ext uri="{BB962C8B-B14F-4D97-AF65-F5344CB8AC3E}">
        <p14:creationId xmlns:p14="http://schemas.microsoft.com/office/powerpoint/2010/main" val="368991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746" y="408604"/>
            <a:ext cx="7932854" cy="1477328"/>
          </a:xfrm>
        </p:spPr>
        <p:txBody>
          <a:bodyPr/>
          <a:lstStyle/>
          <a:p>
            <a:pPr lvl="0"/>
            <a:r>
              <a:rPr lang="en-US" sz="4800" b="0" dirty="0">
                <a:solidFill>
                  <a:srgbClr val="8F8F8F"/>
                </a:solidFill>
              </a:rPr>
              <a:t>Translating Risk into Specific Investment Choices</a:t>
            </a:r>
          </a:p>
        </p:txBody>
      </p:sp>
      <p:cxnSp>
        <p:nvCxnSpPr>
          <p:cNvPr id="43" name="Straight Arrow Connector 42"/>
          <p:cNvCxnSpPr/>
          <p:nvPr/>
        </p:nvCxnSpPr>
        <p:spPr>
          <a:xfrm>
            <a:off x="249351" y="4478578"/>
            <a:ext cx="8154909" cy="0"/>
          </a:xfrm>
          <a:prstGeom prst="straightConnector1">
            <a:avLst/>
          </a:prstGeom>
          <a:ln w="19050">
            <a:solidFill>
              <a:srgbClr val="8F8F8F"/>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bwMode="white">
          <a:xfrm>
            <a:off x="3609986" y="4558837"/>
            <a:ext cx="1350903" cy="401282"/>
          </a:xfrm>
          <a:prstGeom prst="rect">
            <a:avLst/>
          </a:prstGeom>
          <a:noFill/>
          <a:ln w="9525">
            <a:noFill/>
            <a:miter lim="800000"/>
            <a:headEnd/>
            <a:tailEnd/>
          </a:ln>
        </p:spPr>
        <p:txBody>
          <a:bodyPr vert="horz" wrap="none" lIns="89611" tIns="44806" rIns="89611" bIns="44806" numCol="1" rtlCol="0" anchor="t" anchorCtr="0" compatLnSpc="1">
            <a:prstTxWarp prst="textNoShape">
              <a:avLst/>
            </a:prstTxWarp>
            <a:noAutofit/>
          </a:bodyPr>
          <a:lstStyle/>
          <a:p>
            <a:pPr marL="169577" indent="-169577" defTabSz="448056">
              <a:spcAft>
                <a:spcPts val="196"/>
              </a:spcAft>
            </a:pPr>
            <a:r>
              <a:rPr lang="en-US" sz="3100" b="0" dirty="0">
                <a:solidFill>
                  <a:srgbClr val="474747"/>
                </a:solidFill>
                <a:latin typeface="+mn-lt"/>
                <a:cs typeface="Arial" pitchFamily="34" charset="0"/>
              </a:rPr>
              <a:t>RISK</a:t>
            </a:r>
          </a:p>
        </p:txBody>
      </p:sp>
      <p:sp>
        <p:nvSpPr>
          <p:cNvPr id="45" name="TextBox 44"/>
          <p:cNvSpPr txBox="1"/>
          <p:nvPr/>
        </p:nvSpPr>
        <p:spPr bwMode="white">
          <a:xfrm>
            <a:off x="612722" y="4585588"/>
            <a:ext cx="1350903" cy="401282"/>
          </a:xfrm>
          <a:prstGeom prst="rect">
            <a:avLst/>
          </a:prstGeom>
          <a:noFill/>
          <a:ln w="9525">
            <a:noFill/>
            <a:miter lim="800000"/>
            <a:headEnd/>
            <a:tailEnd/>
          </a:ln>
        </p:spPr>
        <p:txBody>
          <a:bodyPr vert="horz" wrap="none" lIns="89611" tIns="44806" rIns="89611" bIns="44806" numCol="1" rtlCol="0" anchor="t" anchorCtr="0" compatLnSpc="1">
            <a:prstTxWarp prst="textNoShape">
              <a:avLst/>
            </a:prstTxWarp>
            <a:noAutofit/>
          </a:bodyPr>
          <a:lstStyle/>
          <a:p>
            <a:pPr marL="169577" indent="-169577" defTabSz="448056">
              <a:spcAft>
                <a:spcPts val="196"/>
              </a:spcAft>
            </a:pPr>
            <a:r>
              <a:rPr lang="en-US" sz="1400" b="0" dirty="0">
                <a:solidFill>
                  <a:srgbClr val="474747"/>
                </a:solidFill>
                <a:latin typeface="+mn-lt"/>
                <a:cs typeface="Arial" pitchFamily="34" charset="0"/>
              </a:rPr>
              <a:t>LOWER</a:t>
            </a:r>
          </a:p>
        </p:txBody>
      </p:sp>
      <p:sp>
        <p:nvSpPr>
          <p:cNvPr id="46" name="TextBox 45"/>
          <p:cNvSpPr txBox="1"/>
          <p:nvPr/>
        </p:nvSpPr>
        <p:spPr bwMode="white">
          <a:xfrm>
            <a:off x="7155460" y="4585588"/>
            <a:ext cx="1350903" cy="401282"/>
          </a:xfrm>
          <a:prstGeom prst="rect">
            <a:avLst/>
          </a:prstGeom>
          <a:noFill/>
          <a:ln w="9525">
            <a:noFill/>
            <a:miter lim="800000"/>
            <a:headEnd/>
            <a:tailEnd/>
          </a:ln>
        </p:spPr>
        <p:txBody>
          <a:bodyPr vert="horz" wrap="none" lIns="89611" tIns="44806" rIns="89611" bIns="44806" numCol="1" rtlCol="0" anchor="t" anchorCtr="0" compatLnSpc="1">
            <a:prstTxWarp prst="textNoShape">
              <a:avLst/>
            </a:prstTxWarp>
            <a:noAutofit/>
          </a:bodyPr>
          <a:lstStyle/>
          <a:p>
            <a:pPr marL="169577" indent="-169577" defTabSz="448056">
              <a:spcAft>
                <a:spcPts val="196"/>
              </a:spcAft>
            </a:pPr>
            <a:r>
              <a:rPr lang="en-US" sz="1400" b="0" dirty="0">
                <a:solidFill>
                  <a:srgbClr val="474747"/>
                </a:solidFill>
                <a:latin typeface="+mn-lt"/>
                <a:cs typeface="Arial" pitchFamily="34" charset="0"/>
              </a:rPr>
              <a:t>HIGHER</a:t>
            </a:r>
          </a:p>
        </p:txBody>
      </p:sp>
      <p:sp>
        <p:nvSpPr>
          <p:cNvPr id="49" name="Rectangle 48"/>
          <p:cNvSpPr/>
          <p:nvPr/>
        </p:nvSpPr>
        <p:spPr>
          <a:xfrm>
            <a:off x="3236918" y="3125246"/>
            <a:ext cx="1280160" cy="781685"/>
          </a:xfrm>
          <a:prstGeom prst="rect">
            <a:avLst/>
          </a:prstGeom>
          <a:solidFill>
            <a:srgbClr val="003091"/>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lstStyle/>
          <a:p>
            <a:pPr algn="ctr" defTabSz="448056">
              <a:spcAft>
                <a:spcPts val="196"/>
              </a:spcAft>
            </a:pPr>
            <a:r>
              <a:rPr lang="en-US" sz="1400" b="0" dirty="0">
                <a:solidFill>
                  <a:schemeClr val="bg1"/>
                </a:solidFill>
                <a:cs typeface="Arial" pitchFamily="34" charset="0"/>
              </a:rPr>
              <a:t>BONDS</a:t>
            </a:r>
          </a:p>
        </p:txBody>
      </p:sp>
      <p:sp>
        <p:nvSpPr>
          <p:cNvPr id="50" name="Rectangle 49"/>
          <p:cNvSpPr/>
          <p:nvPr/>
        </p:nvSpPr>
        <p:spPr>
          <a:xfrm>
            <a:off x="4643758" y="3125246"/>
            <a:ext cx="1280160" cy="781685"/>
          </a:xfrm>
          <a:prstGeom prst="rect">
            <a:avLst/>
          </a:prstGeom>
          <a:solidFill>
            <a:srgbClr val="003091"/>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lstStyle/>
          <a:p>
            <a:pPr algn="ctr" defTabSz="448056">
              <a:spcAft>
                <a:spcPts val="196"/>
              </a:spcAft>
            </a:pPr>
            <a:r>
              <a:rPr lang="en-US" sz="1400" b="0" dirty="0">
                <a:solidFill>
                  <a:schemeClr val="bg1"/>
                </a:solidFill>
                <a:cs typeface="Arial" pitchFamily="34" charset="0"/>
              </a:rPr>
              <a:t>MUTUAL FUNDS</a:t>
            </a:r>
          </a:p>
        </p:txBody>
      </p:sp>
      <p:sp>
        <p:nvSpPr>
          <p:cNvPr id="51" name="Rectangle 50"/>
          <p:cNvSpPr/>
          <p:nvPr/>
        </p:nvSpPr>
        <p:spPr>
          <a:xfrm>
            <a:off x="6050598" y="3125246"/>
            <a:ext cx="1280160" cy="781685"/>
          </a:xfrm>
          <a:prstGeom prst="rect">
            <a:avLst/>
          </a:prstGeom>
          <a:solidFill>
            <a:srgbClr val="003091"/>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lstStyle/>
          <a:p>
            <a:pPr algn="ctr" defTabSz="448056">
              <a:spcAft>
                <a:spcPts val="196"/>
              </a:spcAft>
            </a:pPr>
            <a:r>
              <a:rPr lang="en-US" sz="1400" b="0" dirty="0">
                <a:solidFill>
                  <a:schemeClr val="bg1"/>
                </a:solidFill>
                <a:cs typeface="Arial" pitchFamily="34" charset="0"/>
              </a:rPr>
              <a:t>STOCKS</a:t>
            </a:r>
          </a:p>
        </p:txBody>
      </p:sp>
      <p:cxnSp>
        <p:nvCxnSpPr>
          <p:cNvPr id="12" name="Straight Connector 11"/>
          <p:cNvCxnSpPr/>
          <p:nvPr/>
        </p:nvCxnSpPr>
        <p:spPr>
          <a:xfrm>
            <a:off x="804746" y="1929859"/>
            <a:ext cx="3979905"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
        <p:nvSpPr>
          <p:cNvPr id="15" name="Rectangle 14"/>
          <p:cNvSpPr/>
          <p:nvPr/>
        </p:nvSpPr>
        <p:spPr>
          <a:xfrm>
            <a:off x="423238" y="3125246"/>
            <a:ext cx="1280160" cy="781685"/>
          </a:xfrm>
          <a:prstGeom prst="rect">
            <a:avLst/>
          </a:prstGeom>
          <a:solidFill>
            <a:srgbClr val="003091"/>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lstStyle/>
          <a:p>
            <a:pPr algn="ctr" defTabSz="448056">
              <a:spcAft>
                <a:spcPts val="196"/>
              </a:spcAft>
            </a:pPr>
            <a:r>
              <a:rPr lang="en-US" sz="1400" b="0" dirty="0">
                <a:solidFill>
                  <a:schemeClr val="bg1"/>
                </a:solidFill>
                <a:cs typeface="Arial" pitchFamily="34" charset="0"/>
              </a:rPr>
              <a:t>CHECKINGS/ SAVINGS ACCOUNT</a:t>
            </a:r>
          </a:p>
        </p:txBody>
      </p:sp>
      <p:sp>
        <p:nvSpPr>
          <p:cNvPr id="16" name="Rectangle 15"/>
          <p:cNvSpPr/>
          <p:nvPr/>
        </p:nvSpPr>
        <p:spPr>
          <a:xfrm>
            <a:off x="1830078" y="3125246"/>
            <a:ext cx="1280160" cy="781685"/>
          </a:xfrm>
          <a:prstGeom prst="rect">
            <a:avLst/>
          </a:prstGeom>
          <a:solidFill>
            <a:srgbClr val="003091"/>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lstStyle/>
          <a:p>
            <a:pPr algn="ctr" defTabSz="448056">
              <a:spcAft>
                <a:spcPts val="196"/>
              </a:spcAft>
            </a:pPr>
            <a:r>
              <a:rPr lang="en-US" sz="1400" b="0" dirty="0">
                <a:solidFill>
                  <a:schemeClr val="bg1"/>
                </a:solidFill>
                <a:cs typeface="Arial" pitchFamily="34" charset="0"/>
              </a:rPr>
              <a:t>MONEY MARKET</a:t>
            </a:r>
          </a:p>
        </p:txBody>
      </p:sp>
      <p:sp>
        <p:nvSpPr>
          <p:cNvPr id="3" name="Rectangle 2">
            <a:extLst>
              <a:ext uri="{FF2B5EF4-FFF2-40B4-BE49-F238E27FC236}">
                <a16:creationId xmlns:a16="http://schemas.microsoft.com/office/drawing/2014/main" id="{D8293BD5-C170-8F20-EDF5-A57FD0D5B5FD}"/>
              </a:ext>
            </a:extLst>
          </p:cNvPr>
          <p:cNvSpPr/>
          <p:nvPr/>
        </p:nvSpPr>
        <p:spPr>
          <a:xfrm>
            <a:off x="7457440" y="3125246"/>
            <a:ext cx="1280160" cy="78168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lstStyle/>
          <a:p>
            <a:pPr algn="ctr" defTabSz="448056">
              <a:spcAft>
                <a:spcPts val="196"/>
              </a:spcAft>
            </a:pPr>
            <a:r>
              <a:rPr lang="en-US" sz="1400" b="0" dirty="0">
                <a:solidFill>
                  <a:schemeClr val="bg1"/>
                </a:solidFill>
                <a:cs typeface="Arial" pitchFamily="34" charset="0"/>
              </a:rPr>
              <a:t>CRYPTO</a:t>
            </a:r>
          </a:p>
        </p:txBody>
      </p:sp>
    </p:spTree>
    <p:extLst>
      <p:ext uri="{BB962C8B-B14F-4D97-AF65-F5344CB8AC3E}">
        <p14:creationId xmlns:p14="http://schemas.microsoft.com/office/powerpoint/2010/main" val="191494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50" fill="hold"/>
                                        <p:tgtEl>
                                          <p:spTgt spid="15"/>
                                        </p:tgtEl>
                                        <p:attrNameLst>
                                          <p:attrName>ppt_x</p:attrName>
                                        </p:attrNameLst>
                                      </p:cBhvr>
                                      <p:tavLst>
                                        <p:tav tm="0">
                                          <p:val>
                                            <p:strVal val="0-#ppt_w/2"/>
                                          </p:val>
                                        </p:tav>
                                        <p:tav tm="100000">
                                          <p:val>
                                            <p:strVal val="#ppt_x"/>
                                          </p:val>
                                        </p:tav>
                                      </p:tavLst>
                                    </p:anim>
                                    <p:anim calcmode="lin" valueType="num">
                                      <p:cBhvr additive="base">
                                        <p:cTn id="8" dur="25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250" fill="hold"/>
                                        <p:tgtEl>
                                          <p:spTgt spid="16"/>
                                        </p:tgtEl>
                                        <p:attrNameLst>
                                          <p:attrName>ppt_x</p:attrName>
                                        </p:attrNameLst>
                                      </p:cBhvr>
                                      <p:tavLst>
                                        <p:tav tm="0">
                                          <p:val>
                                            <p:strVal val="0-#ppt_w/2"/>
                                          </p:val>
                                        </p:tav>
                                        <p:tav tm="100000">
                                          <p:val>
                                            <p:strVal val="#ppt_x"/>
                                          </p:val>
                                        </p:tav>
                                      </p:tavLst>
                                    </p:anim>
                                    <p:anim calcmode="lin" valueType="num">
                                      <p:cBhvr additive="base">
                                        <p:cTn id="13" dur="25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750"/>
                            </p:stCondLst>
                            <p:childTnLst>
                              <p:par>
                                <p:cTn id="15" presetID="2" presetClass="entr" presetSubtype="8"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50" fill="hold"/>
                                        <p:tgtEl>
                                          <p:spTgt spid="49"/>
                                        </p:tgtEl>
                                        <p:attrNameLst>
                                          <p:attrName>ppt_x</p:attrName>
                                        </p:attrNameLst>
                                      </p:cBhvr>
                                      <p:tavLst>
                                        <p:tav tm="0">
                                          <p:val>
                                            <p:strVal val="0-#ppt_w/2"/>
                                          </p:val>
                                        </p:tav>
                                        <p:tav tm="100000">
                                          <p:val>
                                            <p:strVal val="#ppt_x"/>
                                          </p:val>
                                        </p:tav>
                                      </p:tavLst>
                                    </p:anim>
                                    <p:anim calcmode="lin" valueType="num">
                                      <p:cBhvr additive="base">
                                        <p:cTn id="18" dur="250" fill="hold"/>
                                        <p:tgtEl>
                                          <p:spTgt spid="49"/>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8" fill="hold" grpId="0" nodeType="after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additive="base">
                                        <p:cTn id="22" dur="250" fill="hold"/>
                                        <p:tgtEl>
                                          <p:spTgt spid="50"/>
                                        </p:tgtEl>
                                        <p:attrNameLst>
                                          <p:attrName>ppt_x</p:attrName>
                                        </p:attrNameLst>
                                      </p:cBhvr>
                                      <p:tavLst>
                                        <p:tav tm="0">
                                          <p:val>
                                            <p:strVal val="0-#ppt_w/2"/>
                                          </p:val>
                                        </p:tav>
                                        <p:tav tm="100000">
                                          <p:val>
                                            <p:strVal val="#ppt_x"/>
                                          </p:val>
                                        </p:tav>
                                      </p:tavLst>
                                    </p:anim>
                                    <p:anim calcmode="lin" valueType="num">
                                      <p:cBhvr additive="base">
                                        <p:cTn id="23" dur="250" fill="hold"/>
                                        <p:tgtEl>
                                          <p:spTgt spid="50"/>
                                        </p:tgtEl>
                                        <p:attrNameLst>
                                          <p:attrName>ppt_y</p:attrName>
                                        </p:attrNameLst>
                                      </p:cBhvr>
                                      <p:tavLst>
                                        <p:tav tm="0">
                                          <p:val>
                                            <p:strVal val="#ppt_y"/>
                                          </p:val>
                                        </p:tav>
                                        <p:tav tm="100000">
                                          <p:val>
                                            <p:strVal val="#ppt_y"/>
                                          </p:val>
                                        </p:tav>
                                      </p:tavLst>
                                    </p:anim>
                                  </p:childTnLst>
                                </p:cTn>
                              </p:par>
                            </p:childTnLst>
                          </p:cTn>
                        </p:par>
                        <p:par>
                          <p:cTn id="24" fill="hold">
                            <p:stCondLst>
                              <p:cond delay="1250"/>
                            </p:stCondLst>
                            <p:childTnLst>
                              <p:par>
                                <p:cTn id="25" presetID="2" presetClass="entr" presetSubtype="8"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250" fill="hold"/>
                                        <p:tgtEl>
                                          <p:spTgt spid="51"/>
                                        </p:tgtEl>
                                        <p:attrNameLst>
                                          <p:attrName>ppt_x</p:attrName>
                                        </p:attrNameLst>
                                      </p:cBhvr>
                                      <p:tavLst>
                                        <p:tav tm="0">
                                          <p:val>
                                            <p:strVal val="0-#ppt_w/2"/>
                                          </p:val>
                                        </p:tav>
                                        <p:tav tm="100000">
                                          <p:val>
                                            <p:strVal val="#ppt_x"/>
                                          </p:val>
                                        </p:tav>
                                      </p:tavLst>
                                    </p:anim>
                                    <p:anim calcmode="lin" valueType="num">
                                      <p:cBhvr additive="base">
                                        <p:cTn id="28" dur="25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15" grpId="0" animBg="1"/>
      <p:bldP spid="16"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591" y="375151"/>
            <a:ext cx="7998514" cy="1477328"/>
          </a:xfrm>
        </p:spPr>
        <p:txBody>
          <a:bodyPr/>
          <a:lstStyle/>
          <a:p>
            <a:r>
              <a:rPr lang="en-US" sz="4800" b="0" dirty="0">
                <a:solidFill>
                  <a:srgbClr val="8F8F8F"/>
                </a:solidFill>
              </a:rPr>
              <a:t>Investment risk: Defining Time Horizon</a:t>
            </a:r>
          </a:p>
        </p:txBody>
      </p:sp>
      <p:sp>
        <p:nvSpPr>
          <p:cNvPr id="5" name="Text Placeholder 6"/>
          <p:cNvSpPr txBox="1">
            <a:spLocks/>
          </p:cNvSpPr>
          <p:nvPr/>
        </p:nvSpPr>
        <p:spPr>
          <a:xfrm>
            <a:off x="373393" y="1821734"/>
            <a:ext cx="8065294" cy="2613907"/>
          </a:xfrm>
          <a:prstGeom prst="rect">
            <a:avLst/>
          </a:prstGeom>
        </p:spPr>
        <p:txBody>
          <a:bodyPr lIns="89611" tIns="44806" rIns="89611" bIns="44806"/>
          <a:lstStyle/>
          <a:p>
            <a:pPr marL="789400" lvl="2" indent="-342900" defTabSz="448056">
              <a:spcAft>
                <a:spcPts val="980"/>
              </a:spcAft>
              <a:buFont typeface="Arial" panose="020B0604020202020204" pitchFamily="34" charset="0"/>
              <a:buChar char="•"/>
            </a:pPr>
            <a:r>
              <a:rPr lang="en-US" sz="1800" b="0" dirty="0">
                <a:solidFill>
                  <a:srgbClr val="474747"/>
                </a:solidFill>
                <a:latin typeface="+mn-lt"/>
                <a:ea typeface="Arial" pitchFamily="34" charset="0"/>
                <a:cs typeface="Arial" pitchFamily="34" charset="0"/>
              </a:rPr>
              <a:t>Home Purchase</a:t>
            </a:r>
          </a:p>
          <a:p>
            <a:pPr marL="789400" lvl="2" indent="-342900" defTabSz="448056">
              <a:spcAft>
                <a:spcPts val="980"/>
              </a:spcAft>
              <a:buFont typeface="Arial" panose="020B0604020202020204" pitchFamily="34" charset="0"/>
              <a:buChar char="•"/>
            </a:pPr>
            <a:r>
              <a:rPr lang="en-US" sz="1800" b="0" dirty="0">
                <a:solidFill>
                  <a:srgbClr val="474747"/>
                </a:solidFill>
                <a:latin typeface="+mn-lt"/>
                <a:ea typeface="Arial" pitchFamily="34" charset="0"/>
                <a:cs typeface="Arial" pitchFamily="34" charset="0"/>
              </a:rPr>
              <a:t>Future Education</a:t>
            </a:r>
          </a:p>
          <a:p>
            <a:pPr marL="789400" lvl="2" indent="-342900" defTabSz="448056">
              <a:spcAft>
                <a:spcPts val="980"/>
              </a:spcAft>
              <a:buFont typeface="Arial" panose="020B0604020202020204" pitchFamily="34" charset="0"/>
              <a:buChar char="•"/>
            </a:pPr>
            <a:r>
              <a:rPr lang="en-US" sz="1800" b="0" dirty="0">
                <a:solidFill>
                  <a:srgbClr val="474747"/>
                </a:solidFill>
                <a:latin typeface="+mn-lt"/>
                <a:ea typeface="Arial" pitchFamily="34" charset="0"/>
                <a:cs typeface="Arial" pitchFamily="34" charset="0"/>
              </a:rPr>
              <a:t>Vacation and Travel</a:t>
            </a:r>
          </a:p>
          <a:p>
            <a:pPr marL="789400" lvl="2" indent="-342900" defTabSz="448056">
              <a:spcAft>
                <a:spcPts val="980"/>
              </a:spcAft>
              <a:buFont typeface="Arial" panose="020B0604020202020204" pitchFamily="34" charset="0"/>
              <a:buChar char="•"/>
            </a:pPr>
            <a:r>
              <a:rPr lang="en-US" sz="1800" b="0" dirty="0">
                <a:solidFill>
                  <a:srgbClr val="474747"/>
                </a:solidFill>
                <a:latin typeface="+mn-lt"/>
                <a:ea typeface="Arial" pitchFamily="34" charset="0"/>
                <a:cs typeface="Arial" pitchFamily="34" charset="0"/>
              </a:rPr>
              <a:t>Capital Preservation</a:t>
            </a:r>
          </a:p>
          <a:p>
            <a:pPr marL="789400" lvl="2" indent="-342900" defTabSz="448056">
              <a:spcAft>
                <a:spcPts val="980"/>
              </a:spcAft>
              <a:buFont typeface="Arial" panose="020B0604020202020204" pitchFamily="34" charset="0"/>
              <a:buChar char="•"/>
            </a:pPr>
            <a:r>
              <a:rPr lang="en-US" sz="1800" b="0" dirty="0">
                <a:solidFill>
                  <a:srgbClr val="474747"/>
                </a:solidFill>
                <a:latin typeface="+mn-lt"/>
                <a:ea typeface="Arial" pitchFamily="34" charset="0"/>
                <a:cs typeface="Arial" pitchFamily="34" charset="0"/>
              </a:rPr>
              <a:t>Paying Off Credit Card Debt</a:t>
            </a:r>
          </a:p>
          <a:p>
            <a:pPr marL="789400" lvl="2" indent="-342900" defTabSz="448056">
              <a:spcAft>
                <a:spcPts val="980"/>
              </a:spcAft>
              <a:buFont typeface="Arial" panose="020B0604020202020204" pitchFamily="34" charset="0"/>
              <a:buChar char="•"/>
            </a:pPr>
            <a:r>
              <a:rPr lang="en-US" sz="1800" b="0" dirty="0">
                <a:solidFill>
                  <a:srgbClr val="474747"/>
                </a:solidFill>
                <a:latin typeface="+mn-lt"/>
                <a:ea typeface="Arial" pitchFamily="34" charset="0"/>
                <a:cs typeface="Arial" pitchFamily="34" charset="0"/>
              </a:rPr>
              <a:t>Retirement Savings</a:t>
            </a:r>
          </a:p>
          <a:p>
            <a:pPr marL="729647" lvl="2" indent="-283147" defTabSz="448056">
              <a:spcAft>
                <a:spcPts val="980"/>
              </a:spcAft>
              <a:buFont typeface="Arial" pitchFamily="34" charset="0"/>
              <a:buChar char="–"/>
            </a:pPr>
            <a:endParaRPr lang="en-US" sz="2400" b="0" dirty="0">
              <a:solidFill>
                <a:srgbClr val="002663"/>
              </a:solidFill>
              <a:latin typeface="+mn-lt"/>
              <a:ea typeface="Arial" pitchFamily="34" charset="0"/>
              <a:cs typeface="Arial" pitchFamily="34" charset="0"/>
            </a:endParaRPr>
          </a:p>
        </p:txBody>
      </p:sp>
      <p:cxnSp>
        <p:nvCxnSpPr>
          <p:cNvPr id="7" name="Straight Arrow Connector 6"/>
          <p:cNvCxnSpPr/>
          <p:nvPr/>
        </p:nvCxnSpPr>
        <p:spPr>
          <a:xfrm>
            <a:off x="1029897" y="5196428"/>
            <a:ext cx="7062148" cy="0"/>
          </a:xfrm>
          <a:prstGeom prst="straightConnector1">
            <a:avLst/>
          </a:prstGeom>
          <a:ln w="19050">
            <a:solidFill>
              <a:srgbClr val="474747"/>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bwMode="white">
          <a:xfrm>
            <a:off x="3846436" y="5410446"/>
            <a:ext cx="1350903" cy="401282"/>
          </a:xfrm>
          <a:prstGeom prst="rect">
            <a:avLst/>
          </a:prstGeom>
          <a:noFill/>
          <a:ln w="9525">
            <a:noFill/>
            <a:miter lim="800000"/>
            <a:headEnd/>
            <a:tailEnd/>
          </a:ln>
        </p:spPr>
        <p:txBody>
          <a:bodyPr vert="horz" wrap="none" lIns="89611" tIns="44806" rIns="89611" bIns="44806" numCol="1" rtlCol="0" anchor="t" anchorCtr="0" compatLnSpc="1">
            <a:prstTxWarp prst="textNoShape">
              <a:avLst/>
            </a:prstTxWarp>
            <a:noAutofit/>
          </a:bodyPr>
          <a:lstStyle/>
          <a:p>
            <a:pPr marL="169577" indent="-169577" defTabSz="448056">
              <a:spcAft>
                <a:spcPts val="196"/>
              </a:spcAft>
            </a:pPr>
            <a:r>
              <a:rPr lang="en-US" sz="1800" b="0" dirty="0">
                <a:solidFill>
                  <a:srgbClr val="474747"/>
                </a:solidFill>
                <a:latin typeface="+mn-lt"/>
                <a:cs typeface="Arial" pitchFamily="34" charset="0"/>
              </a:rPr>
              <a:t>MEDIUM TERM</a:t>
            </a:r>
          </a:p>
        </p:txBody>
      </p:sp>
      <p:sp>
        <p:nvSpPr>
          <p:cNvPr id="10" name="TextBox 9"/>
          <p:cNvSpPr txBox="1"/>
          <p:nvPr/>
        </p:nvSpPr>
        <p:spPr bwMode="white">
          <a:xfrm>
            <a:off x="1263895" y="5410446"/>
            <a:ext cx="1350903" cy="401282"/>
          </a:xfrm>
          <a:prstGeom prst="rect">
            <a:avLst/>
          </a:prstGeom>
          <a:noFill/>
          <a:ln w="9525">
            <a:noFill/>
            <a:miter lim="800000"/>
            <a:headEnd/>
            <a:tailEnd/>
          </a:ln>
        </p:spPr>
        <p:txBody>
          <a:bodyPr vert="horz" wrap="none" lIns="89611" tIns="44806" rIns="89611" bIns="44806" numCol="1" rtlCol="0" anchor="t" anchorCtr="0" compatLnSpc="1">
            <a:prstTxWarp prst="textNoShape">
              <a:avLst/>
            </a:prstTxWarp>
            <a:noAutofit/>
          </a:bodyPr>
          <a:lstStyle/>
          <a:p>
            <a:pPr marL="169577" indent="-169577" defTabSz="448056">
              <a:spcAft>
                <a:spcPts val="196"/>
              </a:spcAft>
            </a:pPr>
            <a:r>
              <a:rPr lang="en-US" sz="1800" b="0" dirty="0">
                <a:solidFill>
                  <a:srgbClr val="474747"/>
                </a:solidFill>
                <a:latin typeface="+mn-lt"/>
                <a:cs typeface="Arial" pitchFamily="34" charset="0"/>
              </a:rPr>
              <a:t>SHORT TERM</a:t>
            </a:r>
          </a:p>
        </p:txBody>
      </p:sp>
      <p:sp>
        <p:nvSpPr>
          <p:cNvPr id="11" name="TextBox 10"/>
          <p:cNvSpPr txBox="1"/>
          <p:nvPr/>
        </p:nvSpPr>
        <p:spPr bwMode="white">
          <a:xfrm>
            <a:off x="6428979" y="5410446"/>
            <a:ext cx="1350903" cy="401282"/>
          </a:xfrm>
          <a:prstGeom prst="rect">
            <a:avLst/>
          </a:prstGeom>
          <a:noFill/>
          <a:ln w="9525">
            <a:noFill/>
            <a:miter lim="800000"/>
            <a:headEnd/>
            <a:tailEnd/>
          </a:ln>
        </p:spPr>
        <p:txBody>
          <a:bodyPr vert="horz" wrap="none" lIns="89611" tIns="44806" rIns="89611" bIns="44806" numCol="1" rtlCol="0" anchor="t" anchorCtr="0" compatLnSpc="1">
            <a:prstTxWarp prst="textNoShape">
              <a:avLst/>
            </a:prstTxWarp>
            <a:noAutofit/>
          </a:bodyPr>
          <a:lstStyle/>
          <a:p>
            <a:pPr marL="169577" indent="-169577" defTabSz="448056">
              <a:spcAft>
                <a:spcPts val="196"/>
              </a:spcAft>
            </a:pPr>
            <a:r>
              <a:rPr lang="en-US" sz="1800" b="0" dirty="0">
                <a:solidFill>
                  <a:srgbClr val="474747"/>
                </a:solidFill>
                <a:latin typeface="+mn-lt"/>
                <a:cs typeface="Arial" pitchFamily="34" charset="0"/>
              </a:rPr>
              <a:t>LONG TERM</a:t>
            </a:r>
          </a:p>
        </p:txBody>
      </p:sp>
      <p:cxnSp>
        <p:nvCxnSpPr>
          <p:cNvPr id="8" name="Straight Connector 7"/>
          <p:cNvCxnSpPr>
            <a:endCxn id="2" idx="3"/>
          </p:cNvCxnSpPr>
          <p:nvPr/>
        </p:nvCxnSpPr>
        <p:spPr>
          <a:xfrm flipV="1">
            <a:off x="751591" y="1113815"/>
            <a:ext cx="7998514" cy="21716"/>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pic>
        <p:nvPicPr>
          <p:cNvPr id="12" name="Picture 11" descr="A person and person looking at a computer screen&#10;&#10;Description automatically generated with medium confidence">
            <a:extLst>
              <a:ext uri="{FF2B5EF4-FFF2-40B4-BE49-F238E27FC236}">
                <a16:creationId xmlns:a16="http://schemas.microsoft.com/office/drawing/2014/main" id="{B5B823E8-15E2-447A-9FAB-1522836ED8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9464" y="1636930"/>
            <a:ext cx="4592727" cy="3061818"/>
          </a:xfrm>
          <a:prstGeom prst="rect">
            <a:avLst/>
          </a:prstGeom>
        </p:spPr>
      </p:pic>
    </p:spTree>
    <p:extLst>
      <p:ext uri="{BB962C8B-B14F-4D97-AF65-F5344CB8AC3E}">
        <p14:creationId xmlns:p14="http://schemas.microsoft.com/office/powerpoint/2010/main" val="3679253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bwMode="white">
          <a:xfrm>
            <a:off x="734822" y="2927136"/>
            <a:ext cx="2487803" cy="521666"/>
          </a:xfrm>
          <a:prstGeom prst="rect">
            <a:avLst/>
          </a:prstGeom>
          <a:noFill/>
          <a:ln w="9525">
            <a:noFill/>
            <a:miter lim="800000"/>
            <a:headEnd/>
            <a:tailEnd/>
          </a:ln>
        </p:spPr>
        <p:txBody>
          <a:bodyPr vert="horz" wrap="none" lIns="89611" tIns="44806" rIns="89611" bIns="44806" numCol="1" rtlCol="0" anchor="t" anchorCtr="0" compatLnSpc="1">
            <a:prstTxWarp prst="textNoShape">
              <a:avLst/>
            </a:prstTxWarp>
            <a:noAutofit/>
          </a:bodyPr>
          <a:lstStyle/>
          <a:p>
            <a:pPr marL="169577" indent="-169577" defTabSz="448056">
              <a:spcAft>
                <a:spcPts val="196"/>
              </a:spcAft>
            </a:pPr>
            <a:r>
              <a:rPr lang="en-US" sz="2800" b="0" dirty="0">
                <a:solidFill>
                  <a:srgbClr val="474747"/>
                </a:solidFill>
                <a:latin typeface="+mn-lt"/>
                <a:cs typeface="Arial" pitchFamily="34" charset="0"/>
              </a:rPr>
              <a:t>In 1 Year</a:t>
            </a:r>
          </a:p>
        </p:txBody>
      </p:sp>
      <p:sp>
        <p:nvSpPr>
          <p:cNvPr id="13" name="Oval 12"/>
          <p:cNvSpPr/>
          <p:nvPr/>
        </p:nvSpPr>
        <p:spPr>
          <a:xfrm>
            <a:off x="2561475" y="2447256"/>
            <a:ext cx="1357072" cy="1325344"/>
          </a:xfrm>
          <a:prstGeom prst="ellipse">
            <a:avLst/>
          </a:prstGeom>
          <a:solidFill>
            <a:srgbClr val="50BA70"/>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lstStyle/>
          <a:p>
            <a:pPr algn="ctr" defTabSz="448056">
              <a:spcAft>
                <a:spcPts val="196"/>
              </a:spcAft>
            </a:pPr>
            <a:r>
              <a:rPr lang="en-US" sz="2400" b="0" dirty="0">
                <a:solidFill>
                  <a:prstClr val="white"/>
                </a:solidFill>
                <a:cs typeface="Arial" pitchFamily="34" charset="0"/>
              </a:rPr>
              <a:t>+53%</a:t>
            </a:r>
          </a:p>
        </p:txBody>
      </p:sp>
      <p:pic>
        <p:nvPicPr>
          <p:cNvPr id="688131" name="Picture 3"/>
          <p:cNvPicPr>
            <a:picLocks noChangeAspect="1" noChangeArrowheads="1"/>
          </p:cNvPicPr>
          <p:nvPr/>
        </p:nvPicPr>
        <p:blipFill rotWithShape="1">
          <a:blip r:embed="rId3" cstate="print"/>
          <a:srcRect t="3664" b="18999"/>
          <a:stretch/>
        </p:blipFill>
        <p:spPr bwMode="auto">
          <a:xfrm>
            <a:off x="2212830" y="4031799"/>
            <a:ext cx="2054361" cy="2243994"/>
          </a:xfrm>
          <a:prstGeom prst="rect">
            <a:avLst/>
          </a:prstGeom>
          <a:noFill/>
          <a:ln w="9525">
            <a:noFill/>
            <a:miter lim="800000"/>
            <a:headEnd/>
            <a:tailEnd/>
          </a:ln>
        </p:spPr>
      </p:pic>
      <p:pic>
        <p:nvPicPr>
          <p:cNvPr id="68813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07530" y="4031799"/>
            <a:ext cx="2023631" cy="2243994"/>
          </a:xfrm>
          <a:prstGeom prst="rect">
            <a:avLst/>
          </a:prstGeom>
          <a:noFill/>
          <a:ln w="9525">
            <a:noFill/>
            <a:miter lim="800000"/>
            <a:headEnd/>
            <a:tailEnd/>
          </a:ln>
        </p:spPr>
      </p:pic>
      <p:sp>
        <p:nvSpPr>
          <p:cNvPr id="14" name="Oval 13"/>
          <p:cNvSpPr/>
          <p:nvPr/>
        </p:nvSpPr>
        <p:spPr>
          <a:xfrm>
            <a:off x="6240810" y="2447256"/>
            <a:ext cx="1357072" cy="1325344"/>
          </a:xfrm>
          <a:prstGeom prst="ellipse">
            <a:avLst/>
          </a:prstGeom>
          <a:solidFill>
            <a:srgbClr val="D5462D"/>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lstStyle/>
          <a:p>
            <a:pPr algn="ctr" defTabSz="448056">
              <a:spcAft>
                <a:spcPts val="196"/>
              </a:spcAft>
            </a:pPr>
            <a:r>
              <a:rPr lang="en-US" sz="2400" b="0" dirty="0">
                <a:solidFill>
                  <a:prstClr val="white"/>
                </a:solidFill>
                <a:cs typeface="Arial" pitchFamily="34" charset="0"/>
              </a:rPr>
              <a:t>-27%</a:t>
            </a:r>
          </a:p>
        </p:txBody>
      </p:sp>
      <p:sp>
        <p:nvSpPr>
          <p:cNvPr id="15" name="TextBox 14"/>
          <p:cNvSpPr txBox="1"/>
          <p:nvPr/>
        </p:nvSpPr>
        <p:spPr bwMode="white">
          <a:xfrm>
            <a:off x="806438" y="1862795"/>
            <a:ext cx="2487803" cy="521666"/>
          </a:xfrm>
          <a:prstGeom prst="rect">
            <a:avLst/>
          </a:prstGeom>
          <a:noFill/>
          <a:ln w="9525">
            <a:noFill/>
            <a:miter lim="800000"/>
            <a:headEnd/>
            <a:tailEnd/>
          </a:ln>
        </p:spPr>
        <p:txBody>
          <a:bodyPr vert="horz" wrap="none" lIns="89611" tIns="44806" rIns="89611" bIns="44806" numCol="1" rtlCol="0" anchor="t" anchorCtr="0" compatLnSpc="1">
            <a:prstTxWarp prst="textNoShape">
              <a:avLst/>
            </a:prstTxWarp>
            <a:noAutofit/>
          </a:bodyPr>
          <a:lstStyle/>
          <a:p>
            <a:pPr defTabSz="448056">
              <a:spcAft>
                <a:spcPts val="196"/>
              </a:spcAft>
            </a:pPr>
            <a:r>
              <a:rPr lang="en-US" sz="2000" b="0" dirty="0">
                <a:solidFill>
                  <a:srgbClr val="474747"/>
                </a:solidFill>
                <a:latin typeface="+mn-lt"/>
                <a:cs typeface="Arial" pitchFamily="34" charset="0"/>
              </a:rPr>
              <a:t>You invest $1000 in stocks….</a:t>
            </a:r>
          </a:p>
        </p:txBody>
      </p:sp>
      <p:sp>
        <p:nvSpPr>
          <p:cNvPr id="17" name="TextBox 16"/>
          <p:cNvSpPr txBox="1"/>
          <p:nvPr/>
        </p:nvSpPr>
        <p:spPr bwMode="white">
          <a:xfrm>
            <a:off x="4595061" y="2927136"/>
            <a:ext cx="851551" cy="521666"/>
          </a:xfrm>
          <a:prstGeom prst="rect">
            <a:avLst/>
          </a:prstGeom>
          <a:noFill/>
          <a:ln w="9525">
            <a:noFill/>
            <a:miter lim="800000"/>
            <a:headEnd/>
            <a:tailEnd/>
          </a:ln>
        </p:spPr>
        <p:txBody>
          <a:bodyPr vert="horz" wrap="none" lIns="89611" tIns="44806" rIns="89611" bIns="44806" numCol="1" rtlCol="0" anchor="t" anchorCtr="0" compatLnSpc="1">
            <a:prstTxWarp prst="textNoShape">
              <a:avLst/>
            </a:prstTxWarp>
            <a:noAutofit/>
          </a:bodyPr>
          <a:lstStyle/>
          <a:p>
            <a:pPr marL="169577" indent="-169577" defTabSz="448056">
              <a:spcAft>
                <a:spcPts val="196"/>
              </a:spcAft>
            </a:pPr>
            <a:r>
              <a:rPr lang="en-US" sz="2800" b="0" dirty="0">
                <a:solidFill>
                  <a:srgbClr val="474747"/>
                </a:solidFill>
                <a:latin typeface="+mn-lt"/>
                <a:cs typeface="Arial" pitchFamily="34" charset="0"/>
              </a:rPr>
              <a:t>OR…</a:t>
            </a:r>
          </a:p>
        </p:txBody>
      </p:sp>
      <p:cxnSp>
        <p:nvCxnSpPr>
          <p:cNvPr id="18" name="Straight Connector 17"/>
          <p:cNvCxnSpPr/>
          <p:nvPr/>
        </p:nvCxnSpPr>
        <p:spPr>
          <a:xfrm>
            <a:off x="864204" y="1377182"/>
            <a:ext cx="1942791"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
        <p:nvSpPr>
          <p:cNvPr id="21" name="Title 1"/>
          <p:cNvSpPr>
            <a:spLocks noGrp="1"/>
          </p:cNvSpPr>
          <p:nvPr>
            <p:ph type="title"/>
          </p:nvPr>
        </p:nvSpPr>
        <p:spPr>
          <a:xfrm>
            <a:off x="853571" y="628992"/>
            <a:ext cx="8334529" cy="738664"/>
          </a:xfrm>
        </p:spPr>
        <p:txBody>
          <a:bodyPr/>
          <a:lstStyle/>
          <a:p>
            <a:r>
              <a:rPr lang="en-US" sz="4800" b="0" dirty="0">
                <a:solidFill>
                  <a:srgbClr val="8F8F8F"/>
                </a:solidFill>
              </a:rPr>
              <a:t>Examples</a:t>
            </a:r>
          </a:p>
        </p:txBody>
      </p:sp>
    </p:spTree>
    <p:extLst>
      <p:ext uri="{BB962C8B-B14F-4D97-AF65-F5344CB8AC3E}">
        <p14:creationId xmlns:p14="http://schemas.microsoft.com/office/powerpoint/2010/main" val="32314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250"/>
                                        <p:tgtEl>
                                          <p:spTgt spid="13"/>
                                        </p:tgtEl>
                                      </p:cBhvr>
                                    </p:animEffect>
                                  </p:childTnLst>
                                </p:cTn>
                              </p:par>
                              <p:par>
                                <p:cTn id="8" presetID="2" presetClass="entr" presetSubtype="4" fill="hold" nodeType="withEffect">
                                  <p:stCondLst>
                                    <p:cond delay="0"/>
                                  </p:stCondLst>
                                  <p:childTnLst>
                                    <p:set>
                                      <p:cBhvr>
                                        <p:cTn id="9" dur="1" fill="hold">
                                          <p:stCondLst>
                                            <p:cond delay="0"/>
                                          </p:stCondLst>
                                        </p:cTn>
                                        <p:tgtEl>
                                          <p:spTgt spid="688131"/>
                                        </p:tgtEl>
                                        <p:attrNameLst>
                                          <p:attrName>style.visibility</p:attrName>
                                        </p:attrNameLst>
                                      </p:cBhvr>
                                      <p:to>
                                        <p:strVal val="visible"/>
                                      </p:to>
                                    </p:set>
                                    <p:anim calcmode="lin" valueType="num">
                                      <p:cBhvr additive="base">
                                        <p:cTn id="10" dur="250" fill="hold"/>
                                        <p:tgtEl>
                                          <p:spTgt spid="688131"/>
                                        </p:tgtEl>
                                        <p:attrNameLst>
                                          <p:attrName>ppt_x</p:attrName>
                                        </p:attrNameLst>
                                      </p:cBhvr>
                                      <p:tavLst>
                                        <p:tav tm="0">
                                          <p:val>
                                            <p:strVal val="#ppt_x"/>
                                          </p:val>
                                        </p:tav>
                                        <p:tav tm="100000">
                                          <p:val>
                                            <p:strVal val="#ppt_x"/>
                                          </p:val>
                                        </p:tav>
                                      </p:tavLst>
                                    </p:anim>
                                    <p:anim calcmode="lin" valueType="num">
                                      <p:cBhvr additive="base">
                                        <p:cTn id="11" dur="250" fill="hold"/>
                                        <p:tgtEl>
                                          <p:spTgt spid="688131"/>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in)">
                                      <p:cBhvr>
                                        <p:cTn id="16" dur="250"/>
                                        <p:tgtEl>
                                          <p:spTgt spid="14"/>
                                        </p:tgtEl>
                                      </p:cBhvr>
                                    </p:animEffect>
                                  </p:childTnLst>
                                </p:cTn>
                              </p:par>
                              <p:par>
                                <p:cTn id="17" presetID="8" presetClass="entr" presetSubtype="16" fill="hold" nodeType="withEffect">
                                  <p:stCondLst>
                                    <p:cond delay="0"/>
                                  </p:stCondLst>
                                  <p:childTnLst>
                                    <p:set>
                                      <p:cBhvr>
                                        <p:cTn id="18" dur="1" fill="hold">
                                          <p:stCondLst>
                                            <p:cond delay="0"/>
                                          </p:stCondLst>
                                        </p:cTn>
                                        <p:tgtEl>
                                          <p:spTgt spid="688132"/>
                                        </p:tgtEl>
                                        <p:attrNameLst>
                                          <p:attrName>style.visibility</p:attrName>
                                        </p:attrNameLst>
                                      </p:cBhvr>
                                      <p:to>
                                        <p:strVal val="visible"/>
                                      </p:to>
                                    </p:set>
                                    <p:animEffect transition="in" filter="diamond(in)">
                                      <p:cBhvr>
                                        <p:cTn id="19" dur="250"/>
                                        <p:tgtEl>
                                          <p:spTgt spid="68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bwMode="white">
          <a:xfrm>
            <a:off x="752207" y="2927136"/>
            <a:ext cx="2487803" cy="521666"/>
          </a:xfrm>
          <a:prstGeom prst="rect">
            <a:avLst/>
          </a:prstGeom>
          <a:noFill/>
          <a:ln w="9525">
            <a:noFill/>
            <a:miter lim="800000"/>
            <a:headEnd/>
            <a:tailEnd/>
          </a:ln>
        </p:spPr>
        <p:txBody>
          <a:bodyPr vert="horz" wrap="none" lIns="89611" tIns="44806" rIns="89611" bIns="44806" numCol="1" rtlCol="0" anchor="t" anchorCtr="0" compatLnSpc="1">
            <a:prstTxWarp prst="textNoShape">
              <a:avLst/>
            </a:prstTxWarp>
            <a:noAutofit/>
          </a:bodyPr>
          <a:lstStyle/>
          <a:p>
            <a:pPr marL="169577" indent="-169577" defTabSz="448056">
              <a:spcAft>
                <a:spcPts val="196"/>
              </a:spcAft>
            </a:pPr>
            <a:r>
              <a:rPr lang="en-US" sz="2800" b="0" dirty="0">
                <a:solidFill>
                  <a:srgbClr val="474747"/>
                </a:solidFill>
                <a:latin typeface="+mn-lt"/>
                <a:cs typeface="Arial" pitchFamily="34" charset="0"/>
              </a:rPr>
              <a:t>In 25 Years</a:t>
            </a:r>
          </a:p>
        </p:txBody>
      </p:sp>
      <p:sp>
        <p:nvSpPr>
          <p:cNvPr id="11" name="TextBox 10"/>
          <p:cNvSpPr txBox="1"/>
          <p:nvPr/>
        </p:nvSpPr>
        <p:spPr bwMode="white">
          <a:xfrm>
            <a:off x="4595061" y="2927136"/>
            <a:ext cx="851551" cy="521666"/>
          </a:xfrm>
          <a:prstGeom prst="rect">
            <a:avLst/>
          </a:prstGeom>
          <a:noFill/>
          <a:ln w="9525">
            <a:noFill/>
            <a:miter lim="800000"/>
            <a:headEnd/>
            <a:tailEnd/>
          </a:ln>
        </p:spPr>
        <p:txBody>
          <a:bodyPr vert="horz" wrap="none" lIns="89611" tIns="44806" rIns="89611" bIns="44806" numCol="1" rtlCol="0" anchor="t" anchorCtr="0" compatLnSpc="1">
            <a:prstTxWarp prst="textNoShape">
              <a:avLst/>
            </a:prstTxWarp>
            <a:noAutofit/>
          </a:bodyPr>
          <a:lstStyle/>
          <a:p>
            <a:pPr marL="169577" indent="-169577" defTabSz="448056">
              <a:spcAft>
                <a:spcPts val="196"/>
              </a:spcAft>
            </a:pPr>
            <a:r>
              <a:rPr lang="en-US" sz="2800" b="0" dirty="0">
                <a:solidFill>
                  <a:srgbClr val="474747"/>
                </a:solidFill>
                <a:latin typeface="+mn-lt"/>
                <a:cs typeface="Arial" pitchFamily="34" charset="0"/>
              </a:rPr>
              <a:t>OR…</a:t>
            </a:r>
          </a:p>
        </p:txBody>
      </p:sp>
      <p:sp>
        <p:nvSpPr>
          <p:cNvPr id="14" name="Oval 13"/>
          <p:cNvSpPr/>
          <p:nvPr/>
        </p:nvSpPr>
        <p:spPr>
          <a:xfrm>
            <a:off x="2561475" y="2447256"/>
            <a:ext cx="1357072" cy="1325344"/>
          </a:xfrm>
          <a:prstGeom prst="ellipse">
            <a:avLst/>
          </a:prstGeom>
          <a:solidFill>
            <a:srgbClr val="50BA70"/>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lstStyle/>
          <a:p>
            <a:pPr algn="ctr" defTabSz="448056">
              <a:spcAft>
                <a:spcPts val="196"/>
              </a:spcAft>
            </a:pPr>
            <a:r>
              <a:rPr lang="en-US" sz="2400" b="0" dirty="0">
                <a:solidFill>
                  <a:prstClr val="white"/>
                </a:solidFill>
                <a:cs typeface="Arial" pitchFamily="34" charset="0"/>
              </a:rPr>
              <a:t>+11%</a:t>
            </a:r>
          </a:p>
        </p:txBody>
      </p:sp>
      <p:sp>
        <p:nvSpPr>
          <p:cNvPr id="15" name="Oval 14"/>
          <p:cNvSpPr/>
          <p:nvPr/>
        </p:nvSpPr>
        <p:spPr>
          <a:xfrm>
            <a:off x="6240809" y="2447256"/>
            <a:ext cx="1357072" cy="1325344"/>
          </a:xfrm>
          <a:prstGeom prst="ellipse">
            <a:avLst/>
          </a:prstGeom>
          <a:solidFill>
            <a:srgbClr val="50BA70"/>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lstStyle/>
          <a:p>
            <a:pPr algn="ctr" defTabSz="448056">
              <a:spcAft>
                <a:spcPts val="196"/>
              </a:spcAft>
            </a:pPr>
            <a:r>
              <a:rPr lang="en-US" sz="2400" b="0" dirty="0">
                <a:solidFill>
                  <a:prstClr val="white"/>
                </a:solidFill>
                <a:cs typeface="Arial" pitchFamily="34" charset="0"/>
              </a:rPr>
              <a:t>+8%</a:t>
            </a:r>
          </a:p>
        </p:txBody>
      </p:sp>
      <p:pic>
        <p:nvPicPr>
          <p:cNvPr id="16" name="Picture 3"/>
          <p:cNvPicPr>
            <a:picLocks noChangeAspect="1" noChangeArrowheads="1"/>
          </p:cNvPicPr>
          <p:nvPr/>
        </p:nvPicPr>
        <p:blipFill rotWithShape="1">
          <a:blip r:embed="rId3" cstate="print"/>
          <a:srcRect t="3664" b="18999"/>
          <a:stretch/>
        </p:blipFill>
        <p:spPr bwMode="auto">
          <a:xfrm>
            <a:off x="2267060" y="4032504"/>
            <a:ext cx="2054361" cy="2243994"/>
          </a:xfrm>
          <a:prstGeom prst="rect">
            <a:avLst/>
          </a:prstGeom>
          <a:noFill/>
          <a:ln w="9525">
            <a:noFill/>
            <a:miter lim="800000"/>
            <a:headEnd/>
            <a:tailEnd/>
          </a:ln>
        </p:spPr>
      </p:pic>
      <p:pic>
        <p:nvPicPr>
          <p:cNvPr id="17" name="Picture 3"/>
          <p:cNvPicPr>
            <a:picLocks noChangeAspect="1" noChangeArrowheads="1"/>
          </p:cNvPicPr>
          <p:nvPr/>
        </p:nvPicPr>
        <p:blipFill rotWithShape="1">
          <a:blip r:embed="rId3" cstate="print"/>
          <a:srcRect t="3664" b="18999"/>
          <a:stretch/>
        </p:blipFill>
        <p:spPr bwMode="auto">
          <a:xfrm>
            <a:off x="5892165" y="4032504"/>
            <a:ext cx="2054361" cy="2243994"/>
          </a:xfrm>
          <a:prstGeom prst="rect">
            <a:avLst/>
          </a:prstGeom>
          <a:noFill/>
          <a:ln w="9525">
            <a:noFill/>
            <a:miter lim="800000"/>
            <a:headEnd/>
            <a:tailEnd/>
          </a:ln>
        </p:spPr>
      </p:pic>
      <p:sp>
        <p:nvSpPr>
          <p:cNvPr id="13" name="TextBox 12"/>
          <p:cNvSpPr txBox="1"/>
          <p:nvPr/>
        </p:nvSpPr>
        <p:spPr bwMode="white">
          <a:xfrm>
            <a:off x="806438" y="1862795"/>
            <a:ext cx="2487803" cy="521666"/>
          </a:xfrm>
          <a:prstGeom prst="rect">
            <a:avLst/>
          </a:prstGeom>
          <a:noFill/>
          <a:ln w="9525">
            <a:noFill/>
            <a:miter lim="800000"/>
            <a:headEnd/>
            <a:tailEnd/>
          </a:ln>
        </p:spPr>
        <p:txBody>
          <a:bodyPr vert="horz" wrap="none" lIns="89611" tIns="44806" rIns="89611" bIns="44806" numCol="1" rtlCol="0" anchor="t" anchorCtr="0" compatLnSpc="1">
            <a:prstTxWarp prst="textNoShape">
              <a:avLst/>
            </a:prstTxWarp>
            <a:noAutofit/>
          </a:bodyPr>
          <a:lstStyle/>
          <a:p>
            <a:pPr defTabSz="448056">
              <a:spcAft>
                <a:spcPts val="196"/>
              </a:spcAft>
            </a:pPr>
            <a:r>
              <a:rPr lang="en-US" sz="2000" b="0" dirty="0">
                <a:solidFill>
                  <a:srgbClr val="474747"/>
                </a:solidFill>
                <a:latin typeface="+mn-lt"/>
                <a:cs typeface="Arial" pitchFamily="34" charset="0"/>
              </a:rPr>
              <a:t>You invest $1000 in stocks….</a:t>
            </a:r>
          </a:p>
        </p:txBody>
      </p:sp>
      <p:cxnSp>
        <p:nvCxnSpPr>
          <p:cNvPr id="18" name="Straight Connector 17"/>
          <p:cNvCxnSpPr/>
          <p:nvPr/>
        </p:nvCxnSpPr>
        <p:spPr>
          <a:xfrm>
            <a:off x="864204" y="1377182"/>
            <a:ext cx="1942791"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
        <p:nvSpPr>
          <p:cNvPr id="19" name="Title 1"/>
          <p:cNvSpPr>
            <a:spLocks noGrp="1"/>
          </p:cNvSpPr>
          <p:nvPr>
            <p:ph type="title"/>
          </p:nvPr>
        </p:nvSpPr>
        <p:spPr>
          <a:xfrm>
            <a:off x="853571" y="628992"/>
            <a:ext cx="8334529" cy="738664"/>
          </a:xfrm>
        </p:spPr>
        <p:txBody>
          <a:bodyPr/>
          <a:lstStyle/>
          <a:p>
            <a:r>
              <a:rPr lang="en-US" sz="4800" b="0" dirty="0">
                <a:solidFill>
                  <a:srgbClr val="8F8F8F"/>
                </a:solidFill>
              </a:rPr>
              <a:t>Examples</a:t>
            </a:r>
          </a:p>
        </p:txBody>
      </p:sp>
    </p:spTree>
    <p:extLst>
      <p:ext uri="{BB962C8B-B14F-4D97-AF65-F5344CB8AC3E}">
        <p14:creationId xmlns:p14="http://schemas.microsoft.com/office/powerpoint/2010/main" val="226533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250"/>
                                        <p:tgtEl>
                                          <p:spTgt spid="14"/>
                                        </p:tgtEl>
                                      </p:cBhvr>
                                    </p:animEffect>
                                  </p:childTnLst>
                                </p:cTn>
                              </p:par>
                              <p:par>
                                <p:cTn id="8" presetID="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250" fill="hold"/>
                                        <p:tgtEl>
                                          <p:spTgt spid="16"/>
                                        </p:tgtEl>
                                        <p:attrNameLst>
                                          <p:attrName>ppt_x</p:attrName>
                                        </p:attrNameLst>
                                      </p:cBhvr>
                                      <p:tavLst>
                                        <p:tav tm="0">
                                          <p:val>
                                            <p:strVal val="#ppt_x"/>
                                          </p:val>
                                        </p:tav>
                                        <p:tav tm="100000">
                                          <p:val>
                                            <p:strVal val="#ppt_x"/>
                                          </p:val>
                                        </p:tav>
                                      </p:tavLst>
                                    </p:anim>
                                    <p:anim calcmode="lin" valueType="num">
                                      <p:cBhvr additive="base">
                                        <p:cTn id="11" dur="2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in)">
                                      <p:cBhvr>
                                        <p:cTn id="16" dur="250"/>
                                        <p:tgtEl>
                                          <p:spTgt spid="15"/>
                                        </p:tgtEl>
                                      </p:cBhvr>
                                    </p:animEffect>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250" fill="hold"/>
                                        <p:tgtEl>
                                          <p:spTgt spid="17"/>
                                        </p:tgtEl>
                                        <p:attrNameLst>
                                          <p:attrName>ppt_x</p:attrName>
                                        </p:attrNameLst>
                                      </p:cBhvr>
                                      <p:tavLst>
                                        <p:tav tm="0">
                                          <p:val>
                                            <p:strVal val="#ppt_x"/>
                                          </p:val>
                                        </p:tav>
                                        <p:tav tm="100000">
                                          <p:val>
                                            <p:strVal val="#ppt_x"/>
                                          </p:val>
                                        </p:tav>
                                      </p:tavLst>
                                    </p:anim>
                                    <p:anim calcmode="lin" valueType="num">
                                      <p:cBhvr additive="base">
                                        <p:cTn id="20" dur="2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544" y="386302"/>
            <a:ext cx="7972056" cy="738664"/>
          </a:xfrm>
        </p:spPr>
        <p:txBody>
          <a:bodyPr/>
          <a:lstStyle/>
          <a:p>
            <a:r>
              <a:rPr lang="en-US" sz="4800" b="0" dirty="0">
                <a:solidFill>
                  <a:srgbClr val="8F8F8F"/>
                </a:solidFill>
              </a:rPr>
              <a:t>Implications</a:t>
            </a:r>
          </a:p>
        </p:txBody>
      </p:sp>
      <p:sp>
        <p:nvSpPr>
          <p:cNvPr id="8" name="TextBox 7"/>
          <p:cNvSpPr txBox="1"/>
          <p:nvPr/>
        </p:nvSpPr>
        <p:spPr bwMode="white">
          <a:xfrm>
            <a:off x="765544" y="6219468"/>
            <a:ext cx="1646475" cy="896197"/>
          </a:xfrm>
          <a:prstGeom prst="rect">
            <a:avLst/>
          </a:prstGeom>
          <a:noFill/>
          <a:ln w="9525">
            <a:noFill/>
            <a:miter lim="800000"/>
            <a:headEnd/>
            <a:tailEnd/>
          </a:ln>
        </p:spPr>
        <p:txBody>
          <a:bodyPr vert="horz" wrap="none" lIns="89611" tIns="44806" rIns="89611" bIns="44806" numCol="1" rtlCol="0" anchor="t" anchorCtr="0" compatLnSpc="1">
            <a:prstTxWarp prst="textNoShape">
              <a:avLst/>
            </a:prstTxWarp>
            <a:noAutofit/>
          </a:bodyPr>
          <a:lstStyle/>
          <a:p>
            <a:pPr marL="169577" indent="-169577" defTabSz="448056">
              <a:spcAft>
                <a:spcPts val="196"/>
              </a:spcAft>
            </a:pPr>
            <a:r>
              <a:rPr lang="en-US" sz="1100" b="0" dirty="0">
                <a:solidFill>
                  <a:srgbClr val="474747"/>
                </a:solidFill>
                <a:latin typeface="+mn-lt"/>
                <a:cs typeface="Arial" pitchFamily="34" charset="0"/>
              </a:rPr>
              <a:t>Source:  </a:t>
            </a:r>
            <a:r>
              <a:rPr lang="en-US" sz="1100" b="0" dirty="0" err="1">
                <a:solidFill>
                  <a:srgbClr val="474747"/>
                </a:solidFill>
                <a:latin typeface="+mn-lt"/>
                <a:cs typeface="Arial" pitchFamily="34" charset="0"/>
              </a:rPr>
              <a:t>MyMoneyBlog</a:t>
            </a:r>
            <a:endParaRPr lang="en-US" sz="1100" b="0" dirty="0">
              <a:solidFill>
                <a:srgbClr val="474747"/>
              </a:solidFill>
              <a:latin typeface="+mn-lt"/>
              <a:cs typeface="Arial" pitchFamily="34" charset="0"/>
            </a:endParaRPr>
          </a:p>
        </p:txBody>
      </p:sp>
      <p:cxnSp>
        <p:nvCxnSpPr>
          <p:cNvPr id="12" name="Straight Connector 11"/>
          <p:cNvCxnSpPr/>
          <p:nvPr/>
        </p:nvCxnSpPr>
        <p:spPr>
          <a:xfrm>
            <a:off x="789997" y="1156272"/>
            <a:ext cx="2559259"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grpSp>
        <p:nvGrpSpPr>
          <p:cNvPr id="69" name="Group 68"/>
          <p:cNvGrpSpPr/>
          <p:nvPr/>
        </p:nvGrpSpPr>
        <p:grpSpPr>
          <a:xfrm>
            <a:off x="765544" y="1931328"/>
            <a:ext cx="7400192" cy="3981299"/>
            <a:chOff x="765544" y="1931328"/>
            <a:chExt cx="7400192" cy="3981299"/>
          </a:xfrm>
        </p:grpSpPr>
        <p:cxnSp>
          <p:nvCxnSpPr>
            <p:cNvPr id="16" name="Straight Connector 15"/>
            <p:cNvCxnSpPr/>
            <p:nvPr/>
          </p:nvCxnSpPr>
          <p:spPr bwMode="auto">
            <a:xfrm>
              <a:off x="1636062" y="2085217"/>
              <a:ext cx="6529674"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18" name="Straight Connector 17"/>
            <p:cNvCxnSpPr/>
            <p:nvPr/>
          </p:nvCxnSpPr>
          <p:spPr bwMode="auto">
            <a:xfrm>
              <a:off x="1636062" y="2426634"/>
              <a:ext cx="6529674"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19" name="Straight Connector 18"/>
            <p:cNvCxnSpPr/>
            <p:nvPr/>
          </p:nvCxnSpPr>
          <p:spPr bwMode="auto">
            <a:xfrm>
              <a:off x="1636062" y="2768051"/>
              <a:ext cx="6529674"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20" name="Straight Connector 19"/>
            <p:cNvCxnSpPr/>
            <p:nvPr/>
          </p:nvCxnSpPr>
          <p:spPr bwMode="auto">
            <a:xfrm>
              <a:off x="1636062" y="3109468"/>
              <a:ext cx="6529674"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21" name="Straight Connector 20"/>
            <p:cNvCxnSpPr/>
            <p:nvPr/>
          </p:nvCxnSpPr>
          <p:spPr bwMode="auto">
            <a:xfrm>
              <a:off x="1636062" y="3450885"/>
              <a:ext cx="6529674"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22" name="Straight Connector 21"/>
            <p:cNvCxnSpPr/>
            <p:nvPr/>
          </p:nvCxnSpPr>
          <p:spPr bwMode="auto">
            <a:xfrm>
              <a:off x="1636062" y="3792302"/>
              <a:ext cx="6529674"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23" name="Straight Connector 22"/>
            <p:cNvCxnSpPr/>
            <p:nvPr/>
          </p:nvCxnSpPr>
          <p:spPr bwMode="auto">
            <a:xfrm>
              <a:off x="1636062" y="4133719"/>
              <a:ext cx="6529674"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24" name="Straight Connector 23"/>
            <p:cNvCxnSpPr/>
            <p:nvPr/>
          </p:nvCxnSpPr>
          <p:spPr bwMode="auto">
            <a:xfrm>
              <a:off x="1636062" y="4475136"/>
              <a:ext cx="6529674"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25" name="Straight Connector 24"/>
            <p:cNvCxnSpPr/>
            <p:nvPr/>
          </p:nvCxnSpPr>
          <p:spPr bwMode="auto">
            <a:xfrm>
              <a:off x="1636062" y="4816553"/>
              <a:ext cx="6529674"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26" name="Straight Connector 25"/>
            <p:cNvCxnSpPr/>
            <p:nvPr/>
          </p:nvCxnSpPr>
          <p:spPr bwMode="auto">
            <a:xfrm>
              <a:off x="1636062" y="5157970"/>
              <a:ext cx="6529674"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27" name="Straight Connector 26"/>
            <p:cNvCxnSpPr/>
            <p:nvPr/>
          </p:nvCxnSpPr>
          <p:spPr bwMode="auto">
            <a:xfrm>
              <a:off x="1636062" y="5499386"/>
              <a:ext cx="6529674"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
          <p:nvSpPr>
            <p:cNvPr id="17" name="Rectangle 16"/>
            <p:cNvSpPr/>
            <p:nvPr/>
          </p:nvSpPr>
          <p:spPr bwMode="auto">
            <a:xfrm>
              <a:off x="1884191" y="2306146"/>
              <a:ext cx="386626" cy="1827573"/>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
          <p:nvSpPr>
            <p:cNvPr id="29" name="Rectangle 28"/>
            <p:cNvSpPr/>
            <p:nvPr/>
          </p:nvSpPr>
          <p:spPr bwMode="auto">
            <a:xfrm>
              <a:off x="2786534" y="3325066"/>
              <a:ext cx="386626" cy="808654"/>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
          <p:nvSpPr>
            <p:cNvPr id="30" name="Rectangle 29"/>
            <p:cNvSpPr/>
            <p:nvPr/>
          </p:nvSpPr>
          <p:spPr bwMode="auto">
            <a:xfrm>
              <a:off x="3722216" y="3537960"/>
              <a:ext cx="386626" cy="564452"/>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
          <p:nvSpPr>
            <p:cNvPr id="31" name="Rectangle 30"/>
            <p:cNvSpPr/>
            <p:nvPr/>
          </p:nvSpPr>
          <p:spPr bwMode="auto">
            <a:xfrm>
              <a:off x="4638337" y="3570906"/>
              <a:ext cx="386626" cy="420573"/>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
          <p:nvSpPr>
            <p:cNvPr id="32" name="Rectangle 31"/>
            <p:cNvSpPr/>
            <p:nvPr/>
          </p:nvSpPr>
          <p:spPr bwMode="auto">
            <a:xfrm>
              <a:off x="5557350" y="3639390"/>
              <a:ext cx="386626" cy="279264"/>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
          <p:nvSpPr>
            <p:cNvPr id="33" name="Rectangle 32"/>
            <p:cNvSpPr/>
            <p:nvPr/>
          </p:nvSpPr>
          <p:spPr bwMode="auto">
            <a:xfrm>
              <a:off x="6474917" y="3754664"/>
              <a:ext cx="386626" cy="136107"/>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
          <p:nvSpPr>
            <p:cNvPr id="34" name="Rectangle 33"/>
            <p:cNvSpPr/>
            <p:nvPr/>
          </p:nvSpPr>
          <p:spPr bwMode="auto">
            <a:xfrm>
              <a:off x="1884191" y="4133718"/>
              <a:ext cx="386626" cy="92370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
          <p:nvSpPr>
            <p:cNvPr id="35" name="Rectangle 34"/>
            <p:cNvSpPr/>
            <p:nvPr/>
          </p:nvSpPr>
          <p:spPr bwMode="auto">
            <a:xfrm>
              <a:off x="2786534" y="4133718"/>
              <a:ext cx="386626" cy="10055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
          <p:nvSpPr>
            <p:cNvPr id="28" name="TextBox 27"/>
            <p:cNvSpPr txBox="1"/>
            <p:nvPr/>
          </p:nvSpPr>
          <p:spPr>
            <a:xfrm>
              <a:off x="765544" y="3979829"/>
              <a:ext cx="433132" cy="307777"/>
            </a:xfrm>
            <a:prstGeom prst="rect">
              <a:avLst/>
            </a:prstGeom>
            <a:noFill/>
          </p:spPr>
          <p:txBody>
            <a:bodyPr wrap="none" rtlCol="0">
              <a:spAutoFit/>
            </a:bodyPr>
            <a:lstStyle/>
            <a:p>
              <a:r>
                <a:rPr lang="en-US" sz="1400" b="0" dirty="0">
                  <a:latin typeface="+mn-lt"/>
                </a:rPr>
                <a:t>0%</a:t>
              </a:r>
            </a:p>
          </p:txBody>
        </p:sp>
        <p:sp>
          <p:nvSpPr>
            <p:cNvPr id="37" name="TextBox 36"/>
            <p:cNvSpPr txBox="1"/>
            <p:nvPr/>
          </p:nvSpPr>
          <p:spPr>
            <a:xfrm>
              <a:off x="765544" y="1931328"/>
              <a:ext cx="511679" cy="307777"/>
            </a:xfrm>
            <a:prstGeom prst="rect">
              <a:avLst/>
            </a:prstGeom>
            <a:noFill/>
          </p:spPr>
          <p:txBody>
            <a:bodyPr wrap="none" rtlCol="0">
              <a:spAutoFit/>
            </a:bodyPr>
            <a:lstStyle/>
            <a:p>
              <a:r>
                <a:rPr lang="en-US" sz="1400" b="0" dirty="0">
                  <a:latin typeface="+mn-lt"/>
                </a:rPr>
                <a:t>60%</a:t>
              </a:r>
            </a:p>
          </p:txBody>
        </p:sp>
        <p:sp>
          <p:nvSpPr>
            <p:cNvPr id="38" name="TextBox 37"/>
            <p:cNvSpPr txBox="1"/>
            <p:nvPr/>
          </p:nvSpPr>
          <p:spPr>
            <a:xfrm>
              <a:off x="765544" y="2272745"/>
              <a:ext cx="511679" cy="307777"/>
            </a:xfrm>
            <a:prstGeom prst="rect">
              <a:avLst/>
            </a:prstGeom>
            <a:noFill/>
          </p:spPr>
          <p:txBody>
            <a:bodyPr wrap="none" rtlCol="0">
              <a:spAutoFit/>
            </a:bodyPr>
            <a:lstStyle/>
            <a:p>
              <a:r>
                <a:rPr lang="en-US" sz="1400" b="0" dirty="0">
                  <a:latin typeface="+mn-lt"/>
                </a:rPr>
                <a:t>50%</a:t>
              </a:r>
            </a:p>
          </p:txBody>
        </p:sp>
        <p:sp>
          <p:nvSpPr>
            <p:cNvPr id="39" name="TextBox 38"/>
            <p:cNvSpPr txBox="1"/>
            <p:nvPr/>
          </p:nvSpPr>
          <p:spPr>
            <a:xfrm>
              <a:off x="765544" y="2614162"/>
              <a:ext cx="511679" cy="307777"/>
            </a:xfrm>
            <a:prstGeom prst="rect">
              <a:avLst/>
            </a:prstGeom>
            <a:noFill/>
          </p:spPr>
          <p:txBody>
            <a:bodyPr wrap="none" rtlCol="0">
              <a:spAutoFit/>
            </a:bodyPr>
            <a:lstStyle/>
            <a:p>
              <a:r>
                <a:rPr lang="en-US" sz="1400" b="0" dirty="0">
                  <a:latin typeface="+mn-lt"/>
                </a:rPr>
                <a:t>40%</a:t>
              </a:r>
            </a:p>
          </p:txBody>
        </p:sp>
        <p:sp>
          <p:nvSpPr>
            <p:cNvPr id="40" name="TextBox 39"/>
            <p:cNvSpPr txBox="1"/>
            <p:nvPr/>
          </p:nvSpPr>
          <p:spPr>
            <a:xfrm>
              <a:off x="765544" y="2955579"/>
              <a:ext cx="511679" cy="307777"/>
            </a:xfrm>
            <a:prstGeom prst="rect">
              <a:avLst/>
            </a:prstGeom>
            <a:noFill/>
          </p:spPr>
          <p:txBody>
            <a:bodyPr wrap="none" rtlCol="0">
              <a:spAutoFit/>
            </a:bodyPr>
            <a:lstStyle/>
            <a:p>
              <a:r>
                <a:rPr lang="en-US" sz="1400" b="0" dirty="0">
                  <a:latin typeface="+mn-lt"/>
                </a:rPr>
                <a:t>30%</a:t>
              </a:r>
            </a:p>
          </p:txBody>
        </p:sp>
        <p:sp>
          <p:nvSpPr>
            <p:cNvPr id="41" name="TextBox 40"/>
            <p:cNvSpPr txBox="1"/>
            <p:nvPr/>
          </p:nvSpPr>
          <p:spPr>
            <a:xfrm>
              <a:off x="765544" y="3296996"/>
              <a:ext cx="511679" cy="307777"/>
            </a:xfrm>
            <a:prstGeom prst="rect">
              <a:avLst/>
            </a:prstGeom>
            <a:noFill/>
          </p:spPr>
          <p:txBody>
            <a:bodyPr wrap="none" rtlCol="0">
              <a:spAutoFit/>
            </a:bodyPr>
            <a:lstStyle/>
            <a:p>
              <a:r>
                <a:rPr lang="en-US" sz="1400" b="0" dirty="0">
                  <a:latin typeface="+mn-lt"/>
                </a:rPr>
                <a:t>20%</a:t>
              </a:r>
            </a:p>
          </p:txBody>
        </p:sp>
        <p:sp>
          <p:nvSpPr>
            <p:cNvPr id="42" name="TextBox 41"/>
            <p:cNvSpPr txBox="1"/>
            <p:nvPr/>
          </p:nvSpPr>
          <p:spPr>
            <a:xfrm>
              <a:off x="765544" y="3638413"/>
              <a:ext cx="511679" cy="307777"/>
            </a:xfrm>
            <a:prstGeom prst="rect">
              <a:avLst/>
            </a:prstGeom>
            <a:noFill/>
          </p:spPr>
          <p:txBody>
            <a:bodyPr wrap="none" rtlCol="0">
              <a:spAutoFit/>
            </a:bodyPr>
            <a:lstStyle/>
            <a:p>
              <a:r>
                <a:rPr lang="en-US" sz="1400" b="0" dirty="0">
                  <a:latin typeface="+mn-lt"/>
                </a:rPr>
                <a:t>10%</a:t>
              </a:r>
            </a:p>
          </p:txBody>
        </p:sp>
        <p:sp>
          <p:nvSpPr>
            <p:cNvPr id="43" name="TextBox 42"/>
            <p:cNvSpPr txBox="1"/>
            <p:nvPr/>
          </p:nvSpPr>
          <p:spPr>
            <a:xfrm>
              <a:off x="765544" y="5345497"/>
              <a:ext cx="567784" cy="307777"/>
            </a:xfrm>
            <a:prstGeom prst="rect">
              <a:avLst/>
            </a:prstGeom>
            <a:noFill/>
          </p:spPr>
          <p:txBody>
            <a:bodyPr wrap="none" rtlCol="0">
              <a:spAutoFit/>
            </a:bodyPr>
            <a:lstStyle/>
            <a:p>
              <a:r>
                <a:rPr lang="en-US" sz="1400" b="0" dirty="0">
                  <a:latin typeface="+mn-lt"/>
                </a:rPr>
                <a:t>-40%</a:t>
              </a:r>
            </a:p>
          </p:txBody>
        </p:sp>
        <p:sp>
          <p:nvSpPr>
            <p:cNvPr id="44" name="TextBox 43"/>
            <p:cNvSpPr txBox="1"/>
            <p:nvPr/>
          </p:nvSpPr>
          <p:spPr>
            <a:xfrm>
              <a:off x="765544" y="4321246"/>
              <a:ext cx="567784" cy="307777"/>
            </a:xfrm>
            <a:prstGeom prst="rect">
              <a:avLst/>
            </a:prstGeom>
            <a:noFill/>
          </p:spPr>
          <p:txBody>
            <a:bodyPr wrap="none" rtlCol="0">
              <a:spAutoFit/>
            </a:bodyPr>
            <a:lstStyle/>
            <a:p>
              <a:r>
                <a:rPr lang="en-US" sz="1400" b="0" dirty="0">
                  <a:latin typeface="+mn-lt"/>
                </a:rPr>
                <a:t>-10%</a:t>
              </a:r>
            </a:p>
          </p:txBody>
        </p:sp>
        <p:sp>
          <p:nvSpPr>
            <p:cNvPr id="45" name="TextBox 44"/>
            <p:cNvSpPr txBox="1"/>
            <p:nvPr/>
          </p:nvSpPr>
          <p:spPr>
            <a:xfrm>
              <a:off x="765544" y="4662663"/>
              <a:ext cx="567784" cy="307777"/>
            </a:xfrm>
            <a:prstGeom prst="rect">
              <a:avLst/>
            </a:prstGeom>
            <a:noFill/>
          </p:spPr>
          <p:txBody>
            <a:bodyPr wrap="none" rtlCol="0">
              <a:spAutoFit/>
            </a:bodyPr>
            <a:lstStyle/>
            <a:p>
              <a:r>
                <a:rPr lang="en-US" sz="1400" b="0" dirty="0">
                  <a:latin typeface="+mn-lt"/>
                </a:rPr>
                <a:t>-20%</a:t>
              </a:r>
            </a:p>
          </p:txBody>
        </p:sp>
        <p:sp>
          <p:nvSpPr>
            <p:cNvPr id="46" name="TextBox 45"/>
            <p:cNvSpPr txBox="1"/>
            <p:nvPr/>
          </p:nvSpPr>
          <p:spPr>
            <a:xfrm>
              <a:off x="765544" y="5004080"/>
              <a:ext cx="567784" cy="307777"/>
            </a:xfrm>
            <a:prstGeom prst="rect">
              <a:avLst/>
            </a:prstGeom>
            <a:noFill/>
          </p:spPr>
          <p:txBody>
            <a:bodyPr wrap="none" rtlCol="0">
              <a:spAutoFit/>
            </a:bodyPr>
            <a:lstStyle/>
            <a:p>
              <a:r>
                <a:rPr lang="en-US" sz="1400" b="0" dirty="0">
                  <a:latin typeface="+mn-lt"/>
                </a:rPr>
                <a:t>-30%</a:t>
              </a:r>
            </a:p>
          </p:txBody>
        </p:sp>
        <p:sp>
          <p:nvSpPr>
            <p:cNvPr id="47" name="TextBox 46"/>
            <p:cNvSpPr txBox="1"/>
            <p:nvPr/>
          </p:nvSpPr>
          <p:spPr>
            <a:xfrm>
              <a:off x="1793612" y="5604850"/>
              <a:ext cx="478016" cy="307777"/>
            </a:xfrm>
            <a:prstGeom prst="rect">
              <a:avLst/>
            </a:prstGeom>
            <a:noFill/>
          </p:spPr>
          <p:txBody>
            <a:bodyPr wrap="none" rtlCol="0">
              <a:spAutoFit/>
            </a:bodyPr>
            <a:lstStyle/>
            <a:p>
              <a:r>
                <a:rPr lang="en-US" sz="1400" b="0" dirty="0">
                  <a:latin typeface="+mn-lt"/>
                </a:rPr>
                <a:t>1-Yr</a:t>
              </a:r>
            </a:p>
          </p:txBody>
        </p:sp>
        <p:sp>
          <p:nvSpPr>
            <p:cNvPr id="48" name="TextBox 47"/>
            <p:cNvSpPr txBox="1"/>
            <p:nvPr/>
          </p:nvSpPr>
          <p:spPr>
            <a:xfrm>
              <a:off x="2729873" y="5604850"/>
              <a:ext cx="478016" cy="307777"/>
            </a:xfrm>
            <a:prstGeom prst="rect">
              <a:avLst/>
            </a:prstGeom>
            <a:noFill/>
          </p:spPr>
          <p:txBody>
            <a:bodyPr wrap="none" rtlCol="0">
              <a:spAutoFit/>
            </a:bodyPr>
            <a:lstStyle/>
            <a:p>
              <a:r>
                <a:rPr lang="en-US" sz="1400" b="0" dirty="0">
                  <a:latin typeface="+mn-lt"/>
                </a:rPr>
                <a:t>5-Yr</a:t>
              </a:r>
            </a:p>
          </p:txBody>
        </p:sp>
        <p:sp>
          <p:nvSpPr>
            <p:cNvPr id="49" name="TextBox 48"/>
            <p:cNvSpPr txBox="1"/>
            <p:nvPr/>
          </p:nvSpPr>
          <p:spPr>
            <a:xfrm>
              <a:off x="3666134" y="5604850"/>
              <a:ext cx="567784" cy="307777"/>
            </a:xfrm>
            <a:prstGeom prst="rect">
              <a:avLst/>
            </a:prstGeom>
            <a:noFill/>
          </p:spPr>
          <p:txBody>
            <a:bodyPr wrap="none" rtlCol="0">
              <a:spAutoFit/>
            </a:bodyPr>
            <a:lstStyle/>
            <a:p>
              <a:r>
                <a:rPr lang="en-US" sz="1400" b="0" dirty="0">
                  <a:latin typeface="+mn-lt"/>
                </a:rPr>
                <a:t>10-Yr</a:t>
              </a:r>
            </a:p>
          </p:txBody>
        </p:sp>
        <p:sp>
          <p:nvSpPr>
            <p:cNvPr id="50" name="TextBox 49"/>
            <p:cNvSpPr txBox="1"/>
            <p:nvPr/>
          </p:nvSpPr>
          <p:spPr>
            <a:xfrm>
              <a:off x="4602395" y="5604850"/>
              <a:ext cx="567784" cy="307777"/>
            </a:xfrm>
            <a:prstGeom prst="rect">
              <a:avLst/>
            </a:prstGeom>
            <a:noFill/>
          </p:spPr>
          <p:txBody>
            <a:bodyPr wrap="none" rtlCol="0">
              <a:spAutoFit/>
            </a:bodyPr>
            <a:lstStyle/>
            <a:p>
              <a:r>
                <a:rPr lang="en-US" sz="1400" b="0" dirty="0">
                  <a:latin typeface="+mn-lt"/>
                </a:rPr>
                <a:t>15-Yr</a:t>
              </a:r>
            </a:p>
          </p:txBody>
        </p:sp>
        <p:sp>
          <p:nvSpPr>
            <p:cNvPr id="51" name="TextBox 50"/>
            <p:cNvSpPr txBox="1"/>
            <p:nvPr/>
          </p:nvSpPr>
          <p:spPr>
            <a:xfrm>
              <a:off x="5538656" y="5604850"/>
              <a:ext cx="567784" cy="307777"/>
            </a:xfrm>
            <a:prstGeom prst="rect">
              <a:avLst/>
            </a:prstGeom>
            <a:noFill/>
          </p:spPr>
          <p:txBody>
            <a:bodyPr wrap="none" rtlCol="0">
              <a:spAutoFit/>
            </a:bodyPr>
            <a:lstStyle/>
            <a:p>
              <a:r>
                <a:rPr lang="en-US" sz="1400" b="0" dirty="0">
                  <a:latin typeface="+mn-lt"/>
                </a:rPr>
                <a:t>20-Yr</a:t>
              </a:r>
            </a:p>
          </p:txBody>
        </p:sp>
        <p:sp>
          <p:nvSpPr>
            <p:cNvPr id="52" name="TextBox 51"/>
            <p:cNvSpPr txBox="1"/>
            <p:nvPr/>
          </p:nvSpPr>
          <p:spPr>
            <a:xfrm>
              <a:off x="6474917" y="5604850"/>
              <a:ext cx="567784" cy="307777"/>
            </a:xfrm>
            <a:prstGeom prst="rect">
              <a:avLst/>
            </a:prstGeom>
            <a:noFill/>
          </p:spPr>
          <p:txBody>
            <a:bodyPr wrap="none" rtlCol="0">
              <a:spAutoFit/>
            </a:bodyPr>
            <a:lstStyle/>
            <a:p>
              <a:r>
                <a:rPr lang="en-US" sz="1400" b="0" dirty="0">
                  <a:latin typeface="+mn-lt"/>
                </a:rPr>
                <a:t>25-Yr</a:t>
              </a:r>
            </a:p>
          </p:txBody>
        </p:sp>
        <p:sp>
          <p:nvSpPr>
            <p:cNvPr id="54" name="TextBox 53"/>
            <p:cNvSpPr txBox="1"/>
            <p:nvPr/>
          </p:nvSpPr>
          <p:spPr>
            <a:xfrm>
              <a:off x="1793611" y="2050406"/>
              <a:ext cx="646331" cy="307777"/>
            </a:xfrm>
            <a:prstGeom prst="rect">
              <a:avLst/>
            </a:prstGeom>
            <a:noFill/>
          </p:spPr>
          <p:txBody>
            <a:bodyPr wrap="none" rtlCol="0">
              <a:spAutoFit/>
            </a:bodyPr>
            <a:lstStyle/>
            <a:p>
              <a:r>
                <a:rPr lang="en-US" sz="1400" b="0" dirty="0">
                  <a:latin typeface="+mn-lt"/>
                </a:rPr>
                <a:t>52.6%</a:t>
              </a:r>
            </a:p>
          </p:txBody>
        </p:sp>
        <p:sp>
          <p:nvSpPr>
            <p:cNvPr id="55" name="TextBox 54"/>
            <p:cNvSpPr txBox="1"/>
            <p:nvPr/>
          </p:nvSpPr>
          <p:spPr>
            <a:xfrm>
              <a:off x="2710284" y="3056130"/>
              <a:ext cx="646331" cy="307777"/>
            </a:xfrm>
            <a:prstGeom prst="rect">
              <a:avLst/>
            </a:prstGeom>
            <a:noFill/>
          </p:spPr>
          <p:txBody>
            <a:bodyPr wrap="none" rtlCol="0">
              <a:spAutoFit/>
            </a:bodyPr>
            <a:lstStyle/>
            <a:p>
              <a:r>
                <a:rPr lang="en-US" sz="1400" b="0" dirty="0">
                  <a:latin typeface="+mn-lt"/>
                </a:rPr>
                <a:t>23.9%</a:t>
              </a:r>
            </a:p>
          </p:txBody>
        </p:sp>
        <p:sp>
          <p:nvSpPr>
            <p:cNvPr id="56" name="TextBox 55"/>
            <p:cNvSpPr txBox="1"/>
            <p:nvPr/>
          </p:nvSpPr>
          <p:spPr>
            <a:xfrm>
              <a:off x="3626957" y="3269308"/>
              <a:ext cx="646331" cy="307777"/>
            </a:xfrm>
            <a:prstGeom prst="rect">
              <a:avLst/>
            </a:prstGeom>
            <a:noFill/>
          </p:spPr>
          <p:txBody>
            <a:bodyPr wrap="none" rtlCol="0">
              <a:spAutoFit/>
            </a:bodyPr>
            <a:lstStyle/>
            <a:p>
              <a:r>
                <a:rPr lang="en-US" sz="1400" b="0" dirty="0">
                  <a:latin typeface="+mn-lt"/>
                </a:rPr>
                <a:t>17.6%</a:t>
              </a:r>
            </a:p>
          </p:txBody>
        </p:sp>
        <p:sp>
          <p:nvSpPr>
            <p:cNvPr id="57" name="TextBox 56"/>
            <p:cNvSpPr txBox="1"/>
            <p:nvPr/>
          </p:nvSpPr>
          <p:spPr>
            <a:xfrm>
              <a:off x="4543630" y="3305663"/>
              <a:ext cx="646331" cy="307777"/>
            </a:xfrm>
            <a:prstGeom prst="rect">
              <a:avLst/>
            </a:prstGeom>
            <a:noFill/>
          </p:spPr>
          <p:txBody>
            <a:bodyPr wrap="none" rtlCol="0">
              <a:spAutoFit/>
            </a:bodyPr>
            <a:lstStyle/>
            <a:p>
              <a:r>
                <a:rPr lang="en-US" sz="1400" b="0" dirty="0">
                  <a:latin typeface="+mn-lt"/>
                </a:rPr>
                <a:t>16.6%</a:t>
              </a:r>
            </a:p>
          </p:txBody>
        </p:sp>
        <p:sp>
          <p:nvSpPr>
            <p:cNvPr id="58" name="TextBox 57"/>
            <p:cNvSpPr txBox="1"/>
            <p:nvPr/>
          </p:nvSpPr>
          <p:spPr>
            <a:xfrm>
              <a:off x="5460303" y="3363051"/>
              <a:ext cx="646331" cy="307777"/>
            </a:xfrm>
            <a:prstGeom prst="rect">
              <a:avLst/>
            </a:prstGeom>
            <a:noFill/>
          </p:spPr>
          <p:txBody>
            <a:bodyPr wrap="none" rtlCol="0">
              <a:spAutoFit/>
            </a:bodyPr>
            <a:lstStyle/>
            <a:p>
              <a:r>
                <a:rPr lang="en-US" sz="1400" b="0" dirty="0">
                  <a:latin typeface="+mn-lt"/>
                </a:rPr>
                <a:t>14.6%</a:t>
              </a:r>
            </a:p>
          </p:txBody>
        </p:sp>
        <p:sp>
          <p:nvSpPr>
            <p:cNvPr id="59" name="TextBox 58"/>
            <p:cNvSpPr txBox="1"/>
            <p:nvPr/>
          </p:nvSpPr>
          <p:spPr>
            <a:xfrm>
              <a:off x="6376976" y="3473200"/>
              <a:ext cx="646331" cy="307777"/>
            </a:xfrm>
            <a:prstGeom prst="rect">
              <a:avLst/>
            </a:prstGeom>
            <a:noFill/>
          </p:spPr>
          <p:txBody>
            <a:bodyPr wrap="none" rtlCol="0">
              <a:spAutoFit/>
            </a:bodyPr>
            <a:lstStyle/>
            <a:p>
              <a:r>
                <a:rPr lang="en-US" sz="1400" b="0" dirty="0">
                  <a:latin typeface="+mn-lt"/>
                </a:rPr>
                <a:t>11.2%</a:t>
              </a:r>
            </a:p>
          </p:txBody>
        </p:sp>
        <p:sp>
          <p:nvSpPr>
            <p:cNvPr id="60" name="TextBox 59"/>
            <p:cNvSpPr txBox="1"/>
            <p:nvPr/>
          </p:nvSpPr>
          <p:spPr>
            <a:xfrm>
              <a:off x="1793611" y="4987763"/>
              <a:ext cx="702436" cy="307777"/>
            </a:xfrm>
            <a:prstGeom prst="rect">
              <a:avLst/>
            </a:prstGeom>
            <a:noFill/>
          </p:spPr>
          <p:txBody>
            <a:bodyPr wrap="none" rtlCol="0">
              <a:spAutoFit/>
            </a:bodyPr>
            <a:lstStyle/>
            <a:p>
              <a:r>
                <a:rPr lang="en-US" sz="1400" b="0" dirty="0">
                  <a:latin typeface="+mn-lt"/>
                </a:rPr>
                <a:t>-26.5%</a:t>
              </a:r>
            </a:p>
          </p:txBody>
        </p:sp>
        <p:sp>
          <p:nvSpPr>
            <p:cNvPr id="61" name="TextBox 60"/>
            <p:cNvSpPr txBox="1"/>
            <p:nvPr/>
          </p:nvSpPr>
          <p:spPr>
            <a:xfrm>
              <a:off x="2691539" y="4167357"/>
              <a:ext cx="612668" cy="307777"/>
            </a:xfrm>
            <a:prstGeom prst="rect">
              <a:avLst/>
            </a:prstGeom>
            <a:noFill/>
          </p:spPr>
          <p:txBody>
            <a:bodyPr wrap="none" rtlCol="0">
              <a:spAutoFit/>
            </a:bodyPr>
            <a:lstStyle/>
            <a:p>
              <a:r>
                <a:rPr lang="en-US" sz="1400" b="0" dirty="0">
                  <a:latin typeface="+mn-lt"/>
                </a:rPr>
                <a:t>-2.4%</a:t>
              </a:r>
            </a:p>
          </p:txBody>
        </p:sp>
        <p:sp>
          <p:nvSpPr>
            <p:cNvPr id="62" name="TextBox 61"/>
            <p:cNvSpPr txBox="1"/>
            <p:nvPr/>
          </p:nvSpPr>
          <p:spPr>
            <a:xfrm>
              <a:off x="3654977" y="4071107"/>
              <a:ext cx="556563" cy="307777"/>
            </a:xfrm>
            <a:prstGeom prst="rect">
              <a:avLst/>
            </a:prstGeom>
            <a:noFill/>
          </p:spPr>
          <p:txBody>
            <a:bodyPr wrap="none" rtlCol="0">
              <a:spAutoFit/>
            </a:bodyPr>
            <a:lstStyle/>
            <a:p>
              <a:r>
                <a:rPr lang="en-US" sz="1400" b="0" dirty="0">
                  <a:latin typeface="+mn-lt"/>
                </a:rPr>
                <a:t>1.2%</a:t>
              </a:r>
            </a:p>
          </p:txBody>
        </p:sp>
        <p:sp>
          <p:nvSpPr>
            <p:cNvPr id="63" name="TextBox 62"/>
            <p:cNvSpPr txBox="1"/>
            <p:nvPr/>
          </p:nvSpPr>
          <p:spPr>
            <a:xfrm>
              <a:off x="4562310" y="3979584"/>
              <a:ext cx="556563" cy="307777"/>
            </a:xfrm>
            <a:prstGeom prst="rect">
              <a:avLst/>
            </a:prstGeom>
            <a:noFill/>
          </p:spPr>
          <p:txBody>
            <a:bodyPr wrap="none" rtlCol="0">
              <a:spAutoFit/>
            </a:bodyPr>
            <a:lstStyle/>
            <a:p>
              <a:r>
                <a:rPr lang="en-US" sz="1400" b="0" dirty="0">
                  <a:latin typeface="+mn-lt"/>
                </a:rPr>
                <a:t>4.3%</a:t>
              </a:r>
            </a:p>
          </p:txBody>
        </p:sp>
        <p:sp>
          <p:nvSpPr>
            <p:cNvPr id="64" name="TextBox 63"/>
            <p:cNvSpPr txBox="1"/>
            <p:nvPr/>
          </p:nvSpPr>
          <p:spPr>
            <a:xfrm>
              <a:off x="5469643" y="3930657"/>
              <a:ext cx="556563" cy="307777"/>
            </a:xfrm>
            <a:prstGeom prst="rect">
              <a:avLst/>
            </a:prstGeom>
            <a:noFill/>
          </p:spPr>
          <p:txBody>
            <a:bodyPr wrap="none" rtlCol="0">
              <a:spAutoFit/>
            </a:bodyPr>
            <a:lstStyle/>
            <a:p>
              <a:r>
                <a:rPr lang="en-US" sz="1400" b="0" dirty="0">
                  <a:latin typeface="+mn-lt"/>
                </a:rPr>
                <a:t>6.5%</a:t>
              </a:r>
            </a:p>
          </p:txBody>
        </p:sp>
        <p:sp>
          <p:nvSpPr>
            <p:cNvPr id="65" name="TextBox 64"/>
            <p:cNvSpPr txBox="1"/>
            <p:nvPr/>
          </p:nvSpPr>
          <p:spPr>
            <a:xfrm>
              <a:off x="6376976" y="3868773"/>
              <a:ext cx="556563" cy="307777"/>
            </a:xfrm>
            <a:prstGeom prst="rect">
              <a:avLst/>
            </a:prstGeom>
            <a:noFill/>
          </p:spPr>
          <p:txBody>
            <a:bodyPr wrap="none" rtlCol="0">
              <a:spAutoFit/>
            </a:bodyPr>
            <a:lstStyle/>
            <a:p>
              <a:r>
                <a:rPr lang="en-US" sz="1400" b="0" dirty="0">
                  <a:latin typeface="+mn-lt"/>
                </a:rPr>
                <a:t>7.9%</a:t>
              </a:r>
            </a:p>
          </p:txBody>
        </p:sp>
      </p:grpSp>
      <p:sp>
        <p:nvSpPr>
          <p:cNvPr id="66" name="TextBox 65"/>
          <p:cNvSpPr txBox="1"/>
          <p:nvPr/>
        </p:nvSpPr>
        <p:spPr>
          <a:xfrm>
            <a:off x="683792" y="1313732"/>
            <a:ext cx="6801862" cy="400110"/>
          </a:xfrm>
          <a:prstGeom prst="rect">
            <a:avLst/>
          </a:prstGeom>
          <a:noFill/>
        </p:spPr>
        <p:txBody>
          <a:bodyPr wrap="none" rtlCol="0">
            <a:spAutoFit/>
          </a:bodyPr>
          <a:lstStyle/>
          <a:p>
            <a:r>
              <a:rPr lang="en-US" sz="2000" b="0" dirty="0">
                <a:latin typeface="+mj-lt"/>
              </a:rPr>
              <a:t>Range of Annual Returns On Common Stocks For Varying Time Periods (‘50-’94)</a:t>
            </a:r>
          </a:p>
        </p:txBody>
      </p:sp>
    </p:spTree>
    <p:extLst>
      <p:ext uri="{BB962C8B-B14F-4D97-AF65-F5344CB8AC3E}">
        <p14:creationId xmlns:p14="http://schemas.microsoft.com/office/powerpoint/2010/main" val="837759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738663" y="1091589"/>
            <a:ext cx="1222775" cy="986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5"/>
          </a:p>
        </p:txBody>
      </p:sp>
      <p:sp>
        <p:nvSpPr>
          <p:cNvPr id="9" name="Text Placeholder 8">
            <a:extLst>
              <a:ext uri="{FF2B5EF4-FFF2-40B4-BE49-F238E27FC236}">
                <a16:creationId xmlns:a16="http://schemas.microsoft.com/office/drawing/2014/main" id="{03282308-968D-984F-8466-3EB6FFBF78E0}"/>
              </a:ext>
            </a:extLst>
          </p:cNvPr>
          <p:cNvSpPr>
            <a:spLocks noGrp="1"/>
          </p:cNvSpPr>
          <p:nvPr>
            <p:ph type="body" sz="quarter" idx="12"/>
          </p:nvPr>
        </p:nvSpPr>
        <p:spPr>
          <a:xfrm>
            <a:off x="448426" y="1314195"/>
            <a:ext cx="3098810" cy="538145"/>
          </a:xfrm>
        </p:spPr>
        <p:txBody>
          <a:bodyPr>
            <a:normAutofit/>
          </a:bodyPr>
          <a:lstStyle/>
          <a:p>
            <a:r>
              <a:rPr lang="en-US"/>
              <a:t>Who is </a:t>
            </a:r>
            <a:r>
              <a:rPr lang="en-US">
                <a:solidFill>
                  <a:srgbClr val="8C2332"/>
                </a:solidFill>
              </a:rPr>
              <a:t>HUECU?</a:t>
            </a:r>
          </a:p>
        </p:txBody>
      </p:sp>
      <p:sp>
        <p:nvSpPr>
          <p:cNvPr id="10" name="Text Placeholder 9">
            <a:extLst>
              <a:ext uri="{FF2B5EF4-FFF2-40B4-BE49-F238E27FC236}">
                <a16:creationId xmlns:a16="http://schemas.microsoft.com/office/drawing/2014/main" id="{CEE927AD-8557-AC45-8B7E-6D8A8AB36B16}"/>
              </a:ext>
            </a:extLst>
          </p:cNvPr>
          <p:cNvSpPr>
            <a:spLocks noGrp="1"/>
          </p:cNvSpPr>
          <p:nvPr>
            <p:ph type="body" sz="quarter" idx="14"/>
          </p:nvPr>
        </p:nvSpPr>
        <p:spPr>
          <a:xfrm>
            <a:off x="448425" y="2170039"/>
            <a:ext cx="2936291" cy="452432"/>
          </a:xfrm>
        </p:spPr>
        <p:txBody>
          <a:bodyPr vert="horz" wrap="square" lIns="0" tIns="0" rIns="0" bIns="0" numCol="1" anchor="t" anchorCtr="0" compatLnSpc="1">
            <a:prstTxWarp prst="textNoShape">
              <a:avLst/>
            </a:prstTxWarp>
            <a:spAutoFit/>
          </a:bodyPr>
          <a:lstStyle/>
          <a:p>
            <a:pPr>
              <a:lnSpc>
                <a:spcPct val="125000"/>
              </a:lnSpc>
            </a:pPr>
            <a:r>
              <a:rPr lang="en-US" sz="1176">
                <a:latin typeface="Klinic Slab Medium" pitchFamily="50" charset="0"/>
              </a:rPr>
              <a:t>Since 1939, HUECU offers a variety of quality financial services to the Harvard community.</a:t>
            </a:r>
          </a:p>
        </p:txBody>
      </p:sp>
      <p:pic>
        <p:nvPicPr>
          <p:cNvPr id="20" name="Picture Placeholder 19" descr="A picture containing person, building, man, front&#10;&#10;Description automatically generated">
            <a:extLst>
              <a:ext uri="{FF2B5EF4-FFF2-40B4-BE49-F238E27FC236}">
                <a16:creationId xmlns:a16="http://schemas.microsoft.com/office/drawing/2014/main" id="{8BB9E3CB-FFE5-4428-8AC2-6A6A5A6FA2CB}"/>
              </a:ext>
            </a:extLst>
          </p:cNvPr>
          <p:cNvPicPr>
            <a:picLocks noGrp="1" noChangeAspect="1"/>
          </p:cNvPicPr>
          <p:nvPr>
            <p:ph type="pic" sz="quarter" idx="28"/>
          </p:nvPr>
        </p:nvPicPr>
        <p:blipFill rotWithShape="1">
          <a:blip r:embed="rId3"/>
          <a:srcRect l="19519" t="16211" r="13374" b="22514"/>
          <a:stretch/>
        </p:blipFill>
        <p:spPr>
          <a:xfrm>
            <a:off x="0" y="2878874"/>
            <a:ext cx="3920630" cy="3002268"/>
          </a:xfrm>
        </p:spPr>
      </p:pic>
      <p:grpSp>
        <p:nvGrpSpPr>
          <p:cNvPr id="2" name="Group 1">
            <a:extLst>
              <a:ext uri="{FF2B5EF4-FFF2-40B4-BE49-F238E27FC236}">
                <a16:creationId xmlns:a16="http://schemas.microsoft.com/office/drawing/2014/main" id="{8A74D73C-0C6B-424F-8C62-508C32254269}"/>
              </a:ext>
            </a:extLst>
          </p:cNvPr>
          <p:cNvGrpSpPr/>
          <p:nvPr/>
        </p:nvGrpSpPr>
        <p:grpSpPr>
          <a:xfrm>
            <a:off x="4896351" y="1280946"/>
            <a:ext cx="3271776" cy="920218"/>
            <a:chOff x="6924762" y="613006"/>
            <a:chExt cx="3880390" cy="1251954"/>
          </a:xfrm>
        </p:grpSpPr>
        <p:sp>
          <p:nvSpPr>
            <p:cNvPr id="40" name="Text Placeholder 11">
              <a:extLst>
                <a:ext uri="{FF2B5EF4-FFF2-40B4-BE49-F238E27FC236}">
                  <a16:creationId xmlns:a16="http://schemas.microsoft.com/office/drawing/2014/main" id="{F2A9690A-A926-40FC-89FB-7E16B54FDA16}"/>
                </a:ext>
              </a:extLst>
            </p:cNvPr>
            <p:cNvSpPr txBox="1">
              <a:spLocks/>
            </p:cNvSpPr>
            <p:nvPr/>
          </p:nvSpPr>
          <p:spPr>
            <a:xfrm>
              <a:off x="6924762" y="613006"/>
              <a:ext cx="3667768" cy="402591"/>
            </a:xfrm>
            <a:prstGeom prst="rect">
              <a:avLst/>
            </a:prstGeom>
          </p:spPr>
          <p:txBody>
            <a:bodyPr>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23">
                  <a:cs typeface="Poppins SemiBold" panose="02000000000000000000" pitchFamily="2" charset="77"/>
                </a:rPr>
                <a:t>Better </a:t>
              </a:r>
              <a:r>
                <a:rPr lang="en-US" sz="1323">
                  <a:solidFill>
                    <a:srgbClr val="8C2332"/>
                  </a:solidFill>
                  <a:cs typeface="Poppins SemiBold" panose="02000000000000000000" pitchFamily="2" charset="77"/>
                </a:rPr>
                <a:t>Value</a:t>
              </a:r>
            </a:p>
          </p:txBody>
        </p:sp>
        <p:sp>
          <p:nvSpPr>
            <p:cNvPr id="39" name="Text Placeholder 10">
              <a:extLst>
                <a:ext uri="{FF2B5EF4-FFF2-40B4-BE49-F238E27FC236}">
                  <a16:creationId xmlns:a16="http://schemas.microsoft.com/office/drawing/2014/main" id="{AFE82D45-654E-4274-8E5F-DCA4905D6339}"/>
                </a:ext>
              </a:extLst>
            </p:cNvPr>
            <p:cNvSpPr txBox="1">
              <a:spLocks/>
            </p:cNvSpPr>
            <p:nvPr/>
          </p:nvSpPr>
          <p:spPr>
            <a:xfrm>
              <a:off x="6924764" y="994004"/>
              <a:ext cx="3880388" cy="870956"/>
            </a:xfrm>
            <a:prstGeom prst="rect">
              <a:avLst/>
            </a:prstGeom>
          </p:spPr>
          <p:txBody>
            <a:bodyPr tIns="0">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029" dirty="0">
                  <a:solidFill>
                    <a:schemeClr val="tx2">
                      <a:lumMod val="75000"/>
                    </a:schemeClr>
                  </a:solidFill>
                </a:rPr>
                <a:t>As a not-for-profit, HUECU puts members first in the form of better rates on savings and loans, lower &amp; fewer fees, and more free services and perks. </a:t>
              </a:r>
            </a:p>
          </p:txBody>
        </p:sp>
      </p:grpSp>
      <p:grpSp>
        <p:nvGrpSpPr>
          <p:cNvPr id="3" name="Group 2">
            <a:extLst>
              <a:ext uri="{FF2B5EF4-FFF2-40B4-BE49-F238E27FC236}">
                <a16:creationId xmlns:a16="http://schemas.microsoft.com/office/drawing/2014/main" id="{8B331BA3-3BA9-4122-8AA3-5597FF7C47A1}"/>
              </a:ext>
            </a:extLst>
          </p:cNvPr>
          <p:cNvGrpSpPr/>
          <p:nvPr/>
        </p:nvGrpSpPr>
        <p:grpSpPr>
          <a:xfrm>
            <a:off x="4896351" y="2426107"/>
            <a:ext cx="3271776" cy="907772"/>
            <a:chOff x="6924762" y="2121373"/>
            <a:chExt cx="3880390" cy="1235021"/>
          </a:xfrm>
        </p:grpSpPr>
        <p:sp>
          <p:nvSpPr>
            <p:cNvPr id="41" name="Text Placeholder 12">
              <a:extLst>
                <a:ext uri="{FF2B5EF4-FFF2-40B4-BE49-F238E27FC236}">
                  <a16:creationId xmlns:a16="http://schemas.microsoft.com/office/drawing/2014/main" id="{15A6BEEC-BF36-49E5-8AFD-4F220B486EBC}"/>
                </a:ext>
              </a:extLst>
            </p:cNvPr>
            <p:cNvSpPr txBox="1">
              <a:spLocks/>
            </p:cNvSpPr>
            <p:nvPr/>
          </p:nvSpPr>
          <p:spPr>
            <a:xfrm>
              <a:off x="6924764" y="2485438"/>
              <a:ext cx="3880388" cy="870956"/>
            </a:xfrm>
            <a:prstGeom prst="rect">
              <a:avLst/>
            </a:prstGeom>
          </p:spPr>
          <p:txBody>
            <a:bodyPr tIns="0">
              <a:spAutoFit/>
            </a:bodyPr>
            <a:lstStyle>
              <a:defPPr>
                <a:defRPr lang="en-US"/>
              </a:defPPr>
              <a:lvl1pPr indent="0" defTabSz="914377">
                <a:lnSpc>
                  <a:spcPct val="125000"/>
                </a:lnSpc>
                <a:spcBef>
                  <a:spcPts val="1000"/>
                </a:spcBef>
                <a:buFont typeface="Arial" panose="020B0604020202020204" pitchFamily="34" charset="0"/>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US" sz="1029"/>
                <a:t>Credit unions consistently outperform banks in metrics of customer service and satisfaction. You have a name not just an account number here. </a:t>
              </a:r>
            </a:p>
          </p:txBody>
        </p:sp>
        <p:sp>
          <p:nvSpPr>
            <p:cNvPr id="42" name="Text Placeholder 13">
              <a:extLst>
                <a:ext uri="{FF2B5EF4-FFF2-40B4-BE49-F238E27FC236}">
                  <a16:creationId xmlns:a16="http://schemas.microsoft.com/office/drawing/2014/main" id="{6B9E3C38-0DC5-4001-A800-87CF5B4A9B67}"/>
                </a:ext>
              </a:extLst>
            </p:cNvPr>
            <p:cNvSpPr txBox="1">
              <a:spLocks/>
            </p:cNvSpPr>
            <p:nvPr/>
          </p:nvSpPr>
          <p:spPr>
            <a:xfrm>
              <a:off x="6924762" y="2121373"/>
              <a:ext cx="3667768" cy="402591"/>
            </a:xfrm>
            <a:prstGeom prst="rect">
              <a:avLst/>
            </a:prstGeom>
          </p:spPr>
          <p:txBody>
            <a:bodyPr>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23"/>
                <a:t>Better </a:t>
              </a:r>
              <a:r>
                <a:rPr lang="en-US" sz="1323">
                  <a:solidFill>
                    <a:srgbClr val="8C2332"/>
                  </a:solidFill>
                </a:rPr>
                <a:t>Service</a:t>
              </a:r>
            </a:p>
          </p:txBody>
        </p:sp>
      </p:grpSp>
      <p:grpSp>
        <p:nvGrpSpPr>
          <p:cNvPr id="4" name="Group 3">
            <a:extLst>
              <a:ext uri="{FF2B5EF4-FFF2-40B4-BE49-F238E27FC236}">
                <a16:creationId xmlns:a16="http://schemas.microsoft.com/office/drawing/2014/main" id="{A33EFC7F-8568-413A-ACCB-BEEC5F0E8B84}"/>
              </a:ext>
            </a:extLst>
          </p:cNvPr>
          <p:cNvGrpSpPr/>
          <p:nvPr/>
        </p:nvGrpSpPr>
        <p:grpSpPr>
          <a:xfrm>
            <a:off x="4896352" y="3571269"/>
            <a:ext cx="3271774" cy="714468"/>
            <a:chOff x="6924764" y="3588697"/>
            <a:chExt cx="3880388" cy="972031"/>
          </a:xfrm>
        </p:grpSpPr>
        <p:sp>
          <p:nvSpPr>
            <p:cNvPr id="43" name="Text Placeholder 12">
              <a:extLst>
                <a:ext uri="{FF2B5EF4-FFF2-40B4-BE49-F238E27FC236}">
                  <a16:creationId xmlns:a16="http://schemas.microsoft.com/office/drawing/2014/main" id="{FF3814FA-A054-49DC-B266-F3330F5952E6}"/>
                </a:ext>
              </a:extLst>
            </p:cNvPr>
            <p:cNvSpPr txBox="1">
              <a:spLocks/>
            </p:cNvSpPr>
            <p:nvPr/>
          </p:nvSpPr>
          <p:spPr>
            <a:xfrm>
              <a:off x="6924764" y="3959155"/>
              <a:ext cx="3880388" cy="601573"/>
            </a:xfrm>
            <a:prstGeom prst="rect">
              <a:avLst/>
            </a:prstGeom>
          </p:spPr>
          <p:txBody>
            <a:bodyPr tIns="0">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ID" sz="1029" dirty="0">
                  <a:solidFill>
                    <a:schemeClr val="tx2">
                      <a:lumMod val="75000"/>
                    </a:schemeClr>
                  </a:solidFill>
                </a:rPr>
                <a:t>The member controlled co-op model is always focused on operating in the best interests of our members. </a:t>
              </a:r>
              <a:endParaRPr lang="en-US" sz="1029" dirty="0">
                <a:solidFill>
                  <a:schemeClr val="tx2">
                    <a:lumMod val="75000"/>
                  </a:schemeClr>
                </a:solidFill>
              </a:endParaRPr>
            </a:p>
          </p:txBody>
        </p:sp>
        <p:sp>
          <p:nvSpPr>
            <p:cNvPr id="44" name="Text Placeholder 13">
              <a:extLst>
                <a:ext uri="{FF2B5EF4-FFF2-40B4-BE49-F238E27FC236}">
                  <a16:creationId xmlns:a16="http://schemas.microsoft.com/office/drawing/2014/main" id="{AF9A5539-BCE0-4B37-B6AE-AFB376BD9F37}"/>
                </a:ext>
              </a:extLst>
            </p:cNvPr>
            <p:cNvSpPr txBox="1">
              <a:spLocks/>
            </p:cNvSpPr>
            <p:nvPr/>
          </p:nvSpPr>
          <p:spPr>
            <a:xfrm>
              <a:off x="6924764" y="3588697"/>
              <a:ext cx="3667767" cy="402591"/>
            </a:xfrm>
            <a:prstGeom prst="rect">
              <a:avLst/>
            </a:prstGeom>
          </p:spPr>
          <p:txBody>
            <a:bodyPr>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23" dirty="0"/>
                <a:t>Better Business </a:t>
              </a:r>
              <a:r>
                <a:rPr lang="en-US" sz="1323" dirty="0">
                  <a:solidFill>
                    <a:srgbClr val="8C2332"/>
                  </a:solidFill>
                </a:rPr>
                <a:t>Model</a:t>
              </a:r>
            </a:p>
          </p:txBody>
        </p:sp>
      </p:grpSp>
      <p:grpSp>
        <p:nvGrpSpPr>
          <p:cNvPr id="5" name="Group 4">
            <a:extLst>
              <a:ext uri="{FF2B5EF4-FFF2-40B4-BE49-F238E27FC236}">
                <a16:creationId xmlns:a16="http://schemas.microsoft.com/office/drawing/2014/main" id="{C7023A6E-44DA-4F27-9EEA-4FB41E2F0E06}"/>
              </a:ext>
            </a:extLst>
          </p:cNvPr>
          <p:cNvGrpSpPr/>
          <p:nvPr/>
        </p:nvGrpSpPr>
        <p:grpSpPr>
          <a:xfrm>
            <a:off x="4896351" y="4536762"/>
            <a:ext cx="3271776" cy="1130668"/>
            <a:chOff x="6924766" y="4943517"/>
            <a:chExt cx="3880390" cy="1538269"/>
          </a:xfrm>
        </p:grpSpPr>
        <p:sp>
          <p:nvSpPr>
            <p:cNvPr id="45" name="Text Placeholder 12">
              <a:extLst>
                <a:ext uri="{FF2B5EF4-FFF2-40B4-BE49-F238E27FC236}">
                  <a16:creationId xmlns:a16="http://schemas.microsoft.com/office/drawing/2014/main" id="{94ADC2A8-F3B5-4E6A-A302-B2D75181F301}"/>
                </a:ext>
              </a:extLst>
            </p:cNvPr>
            <p:cNvSpPr txBox="1">
              <a:spLocks/>
            </p:cNvSpPr>
            <p:nvPr/>
          </p:nvSpPr>
          <p:spPr>
            <a:xfrm>
              <a:off x="6924768" y="5341448"/>
              <a:ext cx="3880388" cy="1140338"/>
            </a:xfrm>
            <a:prstGeom prst="rect">
              <a:avLst/>
            </a:prstGeom>
          </p:spPr>
          <p:txBody>
            <a:bodyPr tIns="0">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029">
                  <a:solidFill>
                    <a:schemeClr val="tx2">
                      <a:lumMod val="75000"/>
                    </a:schemeClr>
                  </a:solidFill>
                </a:rPr>
                <a:t>Your money stays local when you bank with HUECU. We give back to our community by offering financial education programs and support for local charitable organizations. </a:t>
              </a:r>
            </a:p>
          </p:txBody>
        </p:sp>
        <p:sp>
          <p:nvSpPr>
            <p:cNvPr id="46" name="Text Placeholder 13">
              <a:extLst>
                <a:ext uri="{FF2B5EF4-FFF2-40B4-BE49-F238E27FC236}">
                  <a16:creationId xmlns:a16="http://schemas.microsoft.com/office/drawing/2014/main" id="{AF461267-DD5D-4EB2-982F-AAFB7184C08B}"/>
                </a:ext>
              </a:extLst>
            </p:cNvPr>
            <p:cNvSpPr txBox="1">
              <a:spLocks/>
            </p:cNvSpPr>
            <p:nvPr/>
          </p:nvSpPr>
          <p:spPr>
            <a:xfrm>
              <a:off x="6924766" y="4943517"/>
              <a:ext cx="3667768" cy="402591"/>
            </a:xfrm>
            <a:prstGeom prst="rect">
              <a:avLst/>
            </a:prstGeom>
          </p:spPr>
          <p:txBody>
            <a:bodyPr>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23" dirty="0"/>
                <a:t>Better For the </a:t>
              </a:r>
              <a:r>
                <a:rPr lang="en-US" sz="1323" dirty="0">
                  <a:solidFill>
                    <a:srgbClr val="8C2332"/>
                  </a:solidFill>
                </a:rPr>
                <a:t>Community</a:t>
              </a:r>
            </a:p>
          </p:txBody>
        </p:sp>
      </p:grpSp>
      <p:sp>
        <p:nvSpPr>
          <p:cNvPr id="18" name="Rectangle 17"/>
          <p:cNvSpPr/>
          <p:nvPr/>
        </p:nvSpPr>
        <p:spPr bwMode="auto">
          <a:xfrm>
            <a:off x="6817895" y="6063916"/>
            <a:ext cx="2029326" cy="56949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942059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9984" y="349680"/>
            <a:ext cx="7691901" cy="537718"/>
          </a:xfrm>
        </p:spPr>
        <p:txBody>
          <a:bodyPr/>
          <a:lstStyle/>
          <a:p>
            <a:r>
              <a:rPr lang="en-US" sz="4800" b="0" dirty="0">
                <a:solidFill>
                  <a:srgbClr val="8F8F8F"/>
                </a:solidFill>
                <a:latin typeface="Bebas Neue Bold" panose="020B0606020202050201" pitchFamily="34" charset="0"/>
              </a:rPr>
              <a:t>Where to open an account?</a:t>
            </a:r>
          </a:p>
        </p:txBody>
      </p:sp>
      <p:pic>
        <p:nvPicPr>
          <p:cNvPr id="1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6587" r="1453" b="28572"/>
          <a:stretch/>
        </p:blipFill>
        <p:spPr bwMode="auto">
          <a:xfrm>
            <a:off x="3272733" y="5021234"/>
            <a:ext cx="2463231" cy="1097770"/>
          </a:xfrm>
          <a:prstGeom prst="rect">
            <a:avLst/>
          </a:prstGeom>
          <a:noFill/>
          <a:ln w="9525">
            <a:noFill/>
            <a:miter lim="800000"/>
            <a:headEnd/>
            <a:tailEnd/>
          </a:ln>
        </p:spPr>
      </p:pic>
      <p:pic>
        <p:nvPicPr>
          <p:cNvPr id="12"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9840" r="1453" b="19840"/>
          <a:stretch/>
        </p:blipFill>
        <p:spPr bwMode="auto">
          <a:xfrm>
            <a:off x="3249101" y="2858431"/>
            <a:ext cx="2463235" cy="1207476"/>
          </a:xfrm>
          <a:prstGeom prst="rect">
            <a:avLst/>
          </a:prstGeom>
          <a:noFill/>
          <a:ln w="9525">
            <a:noFill/>
            <a:miter lim="800000"/>
            <a:headEnd/>
            <a:tailEnd/>
          </a:ln>
        </p:spPr>
      </p:pic>
      <p:cxnSp>
        <p:nvCxnSpPr>
          <p:cNvPr id="6" name="Straight Connector 5"/>
          <p:cNvCxnSpPr/>
          <p:nvPr/>
        </p:nvCxnSpPr>
        <p:spPr>
          <a:xfrm>
            <a:off x="682516" y="1028944"/>
            <a:ext cx="5611960"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
        <p:nvSpPr>
          <p:cNvPr id="7" name="Rectangle 6">
            <a:extLst>
              <a:ext uri="{FF2B5EF4-FFF2-40B4-BE49-F238E27FC236}">
                <a16:creationId xmlns:a16="http://schemas.microsoft.com/office/drawing/2014/main" id="{0FB49812-2B67-49F6-A7BC-44DC63372F61}"/>
              </a:ext>
            </a:extLst>
          </p:cNvPr>
          <p:cNvSpPr/>
          <p:nvPr/>
        </p:nvSpPr>
        <p:spPr>
          <a:xfrm>
            <a:off x="620691" y="1365386"/>
            <a:ext cx="5091645" cy="53771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lstStyle/>
          <a:p>
            <a:pPr algn="ctr" defTabSz="448056">
              <a:spcAft>
                <a:spcPts val="196"/>
              </a:spcAft>
            </a:pPr>
            <a:r>
              <a:rPr lang="en-US" sz="1400" b="0" dirty="0">
                <a:solidFill>
                  <a:schemeClr val="bg1"/>
                </a:solidFill>
                <a:cs typeface="Arial" pitchFamily="34" charset="0"/>
              </a:rPr>
              <a:t>BROKERAGE FIRM</a:t>
            </a:r>
          </a:p>
        </p:txBody>
      </p:sp>
      <p:sp>
        <p:nvSpPr>
          <p:cNvPr id="9" name="Rectangle 8">
            <a:extLst>
              <a:ext uri="{FF2B5EF4-FFF2-40B4-BE49-F238E27FC236}">
                <a16:creationId xmlns:a16="http://schemas.microsoft.com/office/drawing/2014/main" id="{DCCF2D56-5A24-4100-8146-0FB87082F4F9}"/>
              </a:ext>
            </a:extLst>
          </p:cNvPr>
          <p:cNvSpPr/>
          <p:nvPr/>
        </p:nvSpPr>
        <p:spPr>
          <a:xfrm>
            <a:off x="5962127" y="1365386"/>
            <a:ext cx="2425881" cy="53771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lstStyle/>
          <a:p>
            <a:pPr algn="ctr" defTabSz="448056">
              <a:spcAft>
                <a:spcPts val="196"/>
              </a:spcAft>
            </a:pPr>
            <a:r>
              <a:rPr lang="en-US" sz="1400" b="0" dirty="0">
                <a:solidFill>
                  <a:schemeClr val="bg1"/>
                </a:solidFill>
                <a:cs typeface="Arial" pitchFamily="34" charset="0"/>
              </a:rPr>
              <a:t>ROBO ADVISOR</a:t>
            </a:r>
          </a:p>
        </p:txBody>
      </p:sp>
      <p:pic>
        <p:nvPicPr>
          <p:cNvPr id="3" name="Picture 2">
            <a:extLst>
              <a:ext uri="{FF2B5EF4-FFF2-40B4-BE49-F238E27FC236}">
                <a16:creationId xmlns:a16="http://schemas.microsoft.com/office/drawing/2014/main" id="{5CD4F84B-F7B0-4603-B484-294E030FEBC8}"/>
              </a:ext>
            </a:extLst>
          </p:cNvPr>
          <p:cNvPicPr>
            <a:picLocks noChangeAspect="1"/>
          </p:cNvPicPr>
          <p:nvPr/>
        </p:nvPicPr>
        <p:blipFill rotWithShape="1">
          <a:blip r:embed="rId5"/>
          <a:srcRect t="51291"/>
          <a:stretch/>
        </p:blipFill>
        <p:spPr>
          <a:xfrm>
            <a:off x="3291409" y="2002469"/>
            <a:ext cx="2358257" cy="729386"/>
          </a:xfrm>
          <a:prstGeom prst="rect">
            <a:avLst/>
          </a:prstGeom>
        </p:spPr>
      </p:pic>
      <p:pic>
        <p:nvPicPr>
          <p:cNvPr id="11" name="Picture 10">
            <a:extLst>
              <a:ext uri="{FF2B5EF4-FFF2-40B4-BE49-F238E27FC236}">
                <a16:creationId xmlns:a16="http://schemas.microsoft.com/office/drawing/2014/main" id="{39565360-102A-44F6-8F47-8D16FBBA56A8}"/>
              </a:ext>
            </a:extLst>
          </p:cNvPr>
          <p:cNvPicPr>
            <a:picLocks noChangeAspect="1"/>
          </p:cNvPicPr>
          <p:nvPr/>
        </p:nvPicPr>
        <p:blipFill rotWithShape="1">
          <a:blip r:embed="rId5"/>
          <a:srcRect r="25056" b="54202"/>
          <a:stretch/>
        </p:blipFill>
        <p:spPr>
          <a:xfrm>
            <a:off x="3531833" y="4114114"/>
            <a:ext cx="1877408" cy="728504"/>
          </a:xfrm>
          <a:prstGeom prst="rect">
            <a:avLst/>
          </a:prstGeom>
        </p:spPr>
      </p:pic>
      <p:pic>
        <p:nvPicPr>
          <p:cNvPr id="13" name="Picture 12">
            <a:extLst>
              <a:ext uri="{FF2B5EF4-FFF2-40B4-BE49-F238E27FC236}">
                <a16:creationId xmlns:a16="http://schemas.microsoft.com/office/drawing/2014/main" id="{5641BD50-7679-44D1-930F-51FC26AC8BDA}"/>
              </a:ext>
            </a:extLst>
          </p:cNvPr>
          <p:cNvPicPr>
            <a:picLocks noChangeAspect="1"/>
          </p:cNvPicPr>
          <p:nvPr/>
        </p:nvPicPr>
        <p:blipFill rotWithShape="1">
          <a:blip r:embed="rId6"/>
          <a:srcRect r="54277" b="36080"/>
          <a:stretch/>
        </p:blipFill>
        <p:spPr>
          <a:xfrm>
            <a:off x="1755522" y="3253860"/>
            <a:ext cx="1289108" cy="1168969"/>
          </a:xfrm>
          <a:prstGeom prst="rect">
            <a:avLst/>
          </a:prstGeom>
        </p:spPr>
      </p:pic>
      <p:pic>
        <p:nvPicPr>
          <p:cNvPr id="15" name="Picture 14">
            <a:extLst>
              <a:ext uri="{FF2B5EF4-FFF2-40B4-BE49-F238E27FC236}">
                <a16:creationId xmlns:a16="http://schemas.microsoft.com/office/drawing/2014/main" id="{B2CEC579-CDA5-42BB-8597-C2BC6C40F4F6}"/>
              </a:ext>
            </a:extLst>
          </p:cNvPr>
          <p:cNvPicPr>
            <a:picLocks noChangeAspect="1"/>
          </p:cNvPicPr>
          <p:nvPr/>
        </p:nvPicPr>
        <p:blipFill rotWithShape="1">
          <a:blip r:embed="rId6"/>
          <a:srcRect l="16489" t="63293" r="24277"/>
          <a:stretch/>
        </p:blipFill>
        <p:spPr>
          <a:xfrm>
            <a:off x="433294" y="4422829"/>
            <a:ext cx="1670050" cy="671289"/>
          </a:xfrm>
          <a:prstGeom prst="rect">
            <a:avLst/>
          </a:prstGeom>
        </p:spPr>
      </p:pic>
      <p:pic>
        <p:nvPicPr>
          <p:cNvPr id="17" name="Picture 16">
            <a:extLst>
              <a:ext uri="{FF2B5EF4-FFF2-40B4-BE49-F238E27FC236}">
                <a16:creationId xmlns:a16="http://schemas.microsoft.com/office/drawing/2014/main" id="{31B73E6F-37BB-46A4-B0F9-309507188841}"/>
              </a:ext>
            </a:extLst>
          </p:cNvPr>
          <p:cNvPicPr>
            <a:picLocks noChangeAspect="1"/>
          </p:cNvPicPr>
          <p:nvPr/>
        </p:nvPicPr>
        <p:blipFill rotWithShape="1">
          <a:blip r:embed="rId6"/>
          <a:srcRect l="43645" t="3306" b="39606"/>
          <a:stretch/>
        </p:blipFill>
        <p:spPr>
          <a:xfrm>
            <a:off x="445120" y="2209850"/>
            <a:ext cx="1588886" cy="1044010"/>
          </a:xfrm>
          <a:prstGeom prst="rect">
            <a:avLst/>
          </a:prstGeom>
        </p:spPr>
      </p:pic>
      <p:pic>
        <p:nvPicPr>
          <p:cNvPr id="19" name="Picture 18">
            <a:extLst>
              <a:ext uri="{FF2B5EF4-FFF2-40B4-BE49-F238E27FC236}">
                <a16:creationId xmlns:a16="http://schemas.microsoft.com/office/drawing/2014/main" id="{7351FD62-1925-4440-A452-9C61871A50BD}"/>
              </a:ext>
            </a:extLst>
          </p:cNvPr>
          <p:cNvPicPr>
            <a:picLocks noChangeAspect="1"/>
          </p:cNvPicPr>
          <p:nvPr/>
        </p:nvPicPr>
        <p:blipFill>
          <a:blip r:embed="rId7"/>
          <a:stretch>
            <a:fillRect/>
          </a:stretch>
        </p:blipFill>
        <p:spPr>
          <a:xfrm>
            <a:off x="6065145" y="2381092"/>
            <a:ext cx="2151359" cy="1755056"/>
          </a:xfrm>
          <a:prstGeom prst="rect">
            <a:avLst/>
          </a:prstGeom>
        </p:spPr>
      </p:pic>
      <p:sp>
        <p:nvSpPr>
          <p:cNvPr id="20" name="Rectangle 19">
            <a:extLst>
              <a:ext uri="{FF2B5EF4-FFF2-40B4-BE49-F238E27FC236}">
                <a16:creationId xmlns:a16="http://schemas.microsoft.com/office/drawing/2014/main" id="{44BD9861-BA97-4795-9791-E02B11D44AD9}"/>
              </a:ext>
            </a:extLst>
          </p:cNvPr>
          <p:cNvSpPr/>
          <p:nvPr/>
        </p:nvSpPr>
        <p:spPr bwMode="auto">
          <a:xfrm>
            <a:off x="3162017" y="1903104"/>
            <a:ext cx="5178730" cy="4316628"/>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542933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50" fill="hold"/>
                                        <p:tgtEl>
                                          <p:spTgt spid="9"/>
                                        </p:tgtEl>
                                        <p:attrNameLst>
                                          <p:attrName>ppt_x</p:attrName>
                                        </p:attrNameLst>
                                      </p:cBhvr>
                                      <p:tavLst>
                                        <p:tav tm="0">
                                          <p:val>
                                            <p:strVal val="0-#ppt_w/2"/>
                                          </p:val>
                                        </p:tav>
                                        <p:tav tm="100000">
                                          <p:val>
                                            <p:strVal val="#ppt_x"/>
                                          </p:val>
                                        </p:tav>
                                      </p:tavLst>
                                    </p:anim>
                                    <p:anim calcmode="lin" valueType="num">
                                      <p:cBhvr additive="base">
                                        <p:cTn id="14" dur="2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447675" y="1961654"/>
            <a:ext cx="4912286" cy="5227814"/>
          </a:xfrm>
        </p:spPr>
        <p:txBody>
          <a:bodyPr/>
          <a:lstStyle/>
          <a:p>
            <a:pPr>
              <a:buClr>
                <a:srgbClr val="474747"/>
              </a:buClr>
            </a:pPr>
            <a:r>
              <a:rPr lang="en-US" sz="1800" dirty="0">
                <a:solidFill>
                  <a:srgbClr val="474747"/>
                </a:solidFill>
                <a:latin typeface="+mn-lt"/>
              </a:rPr>
              <a:t>Mutual funds/Exchange Traded Funds (ETF) offer:</a:t>
            </a:r>
          </a:p>
          <a:p>
            <a:pPr marL="735013" lvl="1" indent="-403225">
              <a:buClr>
                <a:srgbClr val="474747"/>
              </a:buClr>
              <a:buFont typeface="Arial" panose="020B0604020202020204" pitchFamily="34" charset="0"/>
              <a:buChar char="•"/>
            </a:pPr>
            <a:r>
              <a:rPr lang="en-US" sz="1600" dirty="0">
                <a:solidFill>
                  <a:srgbClr val="474747"/>
                </a:solidFill>
                <a:latin typeface="+mn-lt"/>
              </a:rPr>
              <a:t>Automatic diversification</a:t>
            </a:r>
          </a:p>
          <a:p>
            <a:pPr marL="735013" lvl="1" indent="-403225">
              <a:buClr>
                <a:srgbClr val="474747"/>
              </a:buClr>
              <a:buFont typeface="Arial" panose="020B0604020202020204" pitchFamily="34" charset="0"/>
              <a:buChar char="•"/>
            </a:pPr>
            <a:r>
              <a:rPr lang="en-US" sz="1600" dirty="0">
                <a:solidFill>
                  <a:srgbClr val="474747"/>
                </a:solidFill>
                <a:latin typeface="+mn-lt"/>
              </a:rPr>
              <a:t>Convenience</a:t>
            </a:r>
          </a:p>
          <a:p>
            <a:pPr marL="1067944" lvl="3" indent="-403225">
              <a:buClr>
                <a:srgbClr val="474747"/>
              </a:buClr>
              <a:buFont typeface="Arial" panose="020B0604020202020204" pitchFamily="34" charset="0"/>
              <a:buChar char="•"/>
            </a:pPr>
            <a:r>
              <a:rPr lang="en-US" sz="1600" dirty="0">
                <a:solidFill>
                  <a:srgbClr val="474747"/>
                </a:solidFill>
                <a:latin typeface="+mn-lt"/>
              </a:rPr>
              <a:t>No need to research individual companies</a:t>
            </a:r>
          </a:p>
          <a:p>
            <a:pPr marL="1067944" lvl="3" indent="-403225">
              <a:buClr>
                <a:srgbClr val="474747"/>
              </a:buClr>
              <a:buFont typeface="Arial" panose="020B0604020202020204" pitchFamily="34" charset="0"/>
              <a:buChar char="•"/>
            </a:pPr>
            <a:r>
              <a:rPr lang="en-US" sz="1600" dirty="0">
                <a:solidFill>
                  <a:srgbClr val="474747"/>
                </a:solidFill>
                <a:latin typeface="+mn-lt"/>
              </a:rPr>
              <a:t>No need to pay for individual trades</a:t>
            </a:r>
          </a:p>
          <a:p>
            <a:pPr marL="735013" lvl="1" indent="-403225">
              <a:buClr>
                <a:srgbClr val="474747"/>
              </a:buClr>
              <a:buFont typeface="Arial" panose="020B0604020202020204" pitchFamily="34" charset="0"/>
              <a:buChar char="•"/>
            </a:pPr>
            <a:r>
              <a:rPr lang="en-US" sz="1600" dirty="0">
                <a:solidFill>
                  <a:srgbClr val="474747"/>
                </a:solidFill>
                <a:latin typeface="+mn-lt"/>
              </a:rPr>
              <a:t>Lower costs</a:t>
            </a:r>
          </a:p>
          <a:p>
            <a:pPr lvl="1">
              <a:buClr>
                <a:srgbClr val="474747"/>
              </a:buClr>
            </a:pPr>
            <a:endParaRPr lang="en-US" sz="1600" dirty="0">
              <a:solidFill>
                <a:srgbClr val="474747"/>
              </a:solidFill>
              <a:latin typeface="+mn-lt"/>
            </a:endParaRPr>
          </a:p>
          <a:p>
            <a:pPr>
              <a:buClr>
                <a:srgbClr val="474747"/>
              </a:buClr>
            </a:pPr>
            <a:r>
              <a:rPr lang="en-US" sz="1800" dirty="0">
                <a:solidFill>
                  <a:srgbClr val="474747"/>
                </a:solidFill>
                <a:latin typeface="+mn-lt"/>
              </a:rPr>
              <a:t>Individual stocks:</a:t>
            </a:r>
          </a:p>
          <a:p>
            <a:pPr marL="735013" lvl="1" indent="-403225">
              <a:buClr>
                <a:srgbClr val="474747"/>
              </a:buClr>
              <a:buFont typeface="Arial" panose="020B0604020202020204" pitchFamily="34" charset="0"/>
              <a:buChar char="•"/>
            </a:pPr>
            <a:r>
              <a:rPr lang="en-US" sz="1600" dirty="0">
                <a:solidFill>
                  <a:srgbClr val="474747"/>
                </a:solidFill>
                <a:latin typeface="+mn-lt"/>
              </a:rPr>
              <a:t>Riskier</a:t>
            </a:r>
          </a:p>
          <a:p>
            <a:pPr marL="735013" lvl="1" indent="-403225">
              <a:buClr>
                <a:srgbClr val="474747"/>
              </a:buClr>
              <a:buFont typeface="Arial" panose="020B0604020202020204" pitchFamily="34" charset="0"/>
              <a:buChar char="•"/>
            </a:pPr>
            <a:r>
              <a:rPr lang="en-US" sz="1600" dirty="0">
                <a:solidFill>
                  <a:srgbClr val="474747"/>
                </a:solidFill>
                <a:latin typeface="+mn-lt"/>
              </a:rPr>
              <a:t>Require more attention</a:t>
            </a:r>
          </a:p>
          <a:p>
            <a:pPr marL="735013" lvl="1" indent="-403225">
              <a:buClr>
                <a:srgbClr val="474747"/>
              </a:buClr>
              <a:buFont typeface="Arial" panose="020B0604020202020204" pitchFamily="34" charset="0"/>
              <a:buChar char="•"/>
            </a:pPr>
            <a:r>
              <a:rPr lang="en-US" sz="1600" dirty="0">
                <a:solidFill>
                  <a:srgbClr val="474747"/>
                </a:solidFill>
                <a:latin typeface="+mn-lt"/>
              </a:rPr>
              <a:t>Tangible (“I own part of Apple”)</a:t>
            </a:r>
          </a:p>
          <a:p>
            <a:pPr lvl="1">
              <a:buClr>
                <a:srgbClr val="474747"/>
              </a:buClr>
            </a:pPr>
            <a:endParaRPr lang="en-US" sz="1600" dirty="0">
              <a:solidFill>
                <a:srgbClr val="474747"/>
              </a:solidFill>
              <a:latin typeface="+mn-lt"/>
            </a:endParaRPr>
          </a:p>
          <a:p>
            <a:pPr marL="0" indent="0">
              <a:buClr>
                <a:srgbClr val="474747"/>
              </a:buClr>
            </a:pPr>
            <a:r>
              <a:rPr lang="en-US" sz="1800" dirty="0">
                <a:solidFill>
                  <a:srgbClr val="474747"/>
                </a:solidFill>
                <a:latin typeface="+mn-lt"/>
              </a:rPr>
              <a:t>My Advice:  </a:t>
            </a:r>
          </a:p>
          <a:p>
            <a:pPr marL="627063" indent="-285750">
              <a:buClr>
                <a:srgbClr val="474747"/>
              </a:buClr>
              <a:buFont typeface="Arial" panose="020B0604020202020204" pitchFamily="34" charset="0"/>
              <a:buChar char="•"/>
            </a:pPr>
            <a:r>
              <a:rPr lang="en-US" sz="1600" dirty="0">
                <a:solidFill>
                  <a:srgbClr val="474747"/>
                </a:solidFill>
                <a:latin typeface="+mn-lt"/>
              </a:rPr>
              <a:t>Focus on mutual funds</a:t>
            </a:r>
          </a:p>
          <a:p>
            <a:pPr marL="627063" indent="-285750">
              <a:buClr>
                <a:srgbClr val="474747"/>
              </a:buClr>
              <a:buFont typeface="Arial" panose="020B0604020202020204" pitchFamily="34" charset="0"/>
              <a:buChar char="•"/>
            </a:pPr>
            <a:r>
              <a:rPr lang="en-US" sz="1600" dirty="0">
                <a:solidFill>
                  <a:srgbClr val="474747"/>
                </a:solidFill>
                <a:latin typeface="+mn-lt"/>
              </a:rPr>
              <a:t>If you are inclined, leave a small portion for individual stocks,  but treat it as “play money”</a:t>
            </a:r>
          </a:p>
          <a:p>
            <a:pPr lvl="1"/>
            <a:endParaRPr lang="en-US" sz="1800" dirty="0">
              <a:solidFill>
                <a:srgbClr val="474747"/>
              </a:solidFill>
              <a:latin typeface="+mn-lt"/>
            </a:endParaRPr>
          </a:p>
          <a:p>
            <a:pPr lvl="1"/>
            <a:endParaRPr lang="en-US" sz="1800" dirty="0">
              <a:solidFill>
                <a:srgbClr val="474747"/>
              </a:solidFill>
              <a:latin typeface="+mn-lt"/>
            </a:endParaRPr>
          </a:p>
          <a:p>
            <a:endParaRPr lang="en-US" sz="1800" dirty="0">
              <a:solidFill>
                <a:srgbClr val="474747"/>
              </a:solidFill>
              <a:latin typeface="+mn-lt"/>
            </a:endParaRPr>
          </a:p>
        </p:txBody>
      </p:sp>
      <p:sp>
        <p:nvSpPr>
          <p:cNvPr id="5" name="Title 4"/>
          <p:cNvSpPr>
            <a:spLocks noGrp="1"/>
          </p:cNvSpPr>
          <p:nvPr>
            <p:ph type="title"/>
          </p:nvPr>
        </p:nvSpPr>
        <p:spPr>
          <a:xfrm>
            <a:off x="341346" y="684206"/>
            <a:ext cx="7900694" cy="537718"/>
          </a:xfrm>
        </p:spPr>
        <p:txBody>
          <a:bodyPr>
            <a:noAutofit/>
          </a:bodyPr>
          <a:lstStyle/>
          <a:p>
            <a:r>
              <a:rPr lang="en-US" sz="4400" b="0" dirty="0">
                <a:solidFill>
                  <a:srgbClr val="8F8F8F"/>
                </a:solidFill>
                <a:latin typeface="Bebas Neue Bold" panose="020B0606020202050201" pitchFamily="34" charset="0"/>
              </a:rPr>
              <a:t>What to invest in for</a:t>
            </a:r>
            <a:br>
              <a:rPr lang="en-US" sz="4400" b="0" dirty="0">
                <a:solidFill>
                  <a:srgbClr val="8F8F8F"/>
                </a:solidFill>
                <a:latin typeface="Bebas Neue Bold" panose="020B0606020202050201" pitchFamily="34" charset="0"/>
              </a:rPr>
            </a:br>
            <a:r>
              <a:rPr lang="en-US" sz="4400" b="0" dirty="0">
                <a:solidFill>
                  <a:srgbClr val="8F8F8F"/>
                </a:solidFill>
                <a:latin typeface="Bebas Neue Bold" panose="020B0606020202050201" pitchFamily="34" charset="0"/>
              </a:rPr>
              <a:t>medium and long-term?</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54931" t="3169" r="13074" b="5058"/>
          <a:stretch/>
        </p:blipFill>
        <p:spPr>
          <a:xfrm>
            <a:off x="5837274" y="0"/>
            <a:ext cx="3464405" cy="6721475"/>
          </a:xfrm>
          <a:prstGeom prst="rect">
            <a:avLst/>
          </a:prstGeom>
        </p:spPr>
      </p:pic>
      <p:cxnSp>
        <p:nvCxnSpPr>
          <p:cNvPr id="9" name="Straight Connector 8"/>
          <p:cNvCxnSpPr/>
          <p:nvPr/>
        </p:nvCxnSpPr>
        <p:spPr>
          <a:xfrm>
            <a:off x="447675" y="1596644"/>
            <a:ext cx="3677758"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02651026"/>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7FBD3AB-75BE-4C42-B6EF-C30EB06F912A}"/>
              </a:ext>
            </a:extLst>
          </p:cNvPr>
          <p:cNvGraphicFramePr>
            <a:graphicFrameLocks noChangeAspect="1"/>
          </p:cNvGraphicFramePr>
          <p:nvPr>
            <p:custDataLst>
              <p:tags r:id="rId2"/>
            </p:custDataLst>
            <p:extLst>
              <p:ext uri="{D42A27DB-BD31-4B8C-83A1-F6EECF244321}">
                <p14:modId xmlns:p14="http://schemas.microsoft.com/office/powerpoint/2010/main" val="25014857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9" name="think-cell Slide" r:id="rId5" imgW="261" imgH="264" progId="TCLayout.ActiveDocument.1">
                  <p:embed/>
                </p:oleObj>
              </mc:Choice>
              <mc:Fallback>
                <p:oleObj name="think-cell Slide" r:id="rId5" imgW="261" imgH="264" progId="TCLayout.ActiveDocument.1">
                  <p:embed/>
                  <p:pic>
                    <p:nvPicPr>
                      <p:cNvPr id="2" name="Object 1" hidden="1">
                        <a:extLst>
                          <a:ext uri="{FF2B5EF4-FFF2-40B4-BE49-F238E27FC236}">
                            <a16:creationId xmlns:a16="http://schemas.microsoft.com/office/drawing/2014/main" id="{47FBD3AB-75BE-4C42-B6EF-C30EB06F912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itle 4"/>
          <p:cNvSpPr>
            <a:spLocks noGrp="1"/>
          </p:cNvSpPr>
          <p:nvPr>
            <p:ph type="title"/>
          </p:nvPr>
        </p:nvSpPr>
        <p:spPr>
          <a:xfrm>
            <a:off x="639984" y="349680"/>
            <a:ext cx="7691901" cy="537718"/>
          </a:xfrm>
        </p:spPr>
        <p:txBody>
          <a:bodyPr vert="horz"/>
          <a:lstStyle/>
          <a:p>
            <a:r>
              <a:rPr lang="en-US" sz="4800" b="0" dirty="0">
                <a:solidFill>
                  <a:srgbClr val="8F8F8F"/>
                </a:solidFill>
                <a:latin typeface="Bebas Neue Bold" panose="020B0606020202050201" pitchFamily="34" charset="0"/>
              </a:rPr>
              <a:t>What to look for in a mutual fund?</a:t>
            </a:r>
          </a:p>
        </p:txBody>
      </p:sp>
      <p:cxnSp>
        <p:nvCxnSpPr>
          <p:cNvPr id="6" name="Straight Connector 5"/>
          <p:cNvCxnSpPr/>
          <p:nvPr/>
        </p:nvCxnSpPr>
        <p:spPr>
          <a:xfrm>
            <a:off x="682516" y="1028944"/>
            <a:ext cx="5611960"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
        <p:nvSpPr>
          <p:cNvPr id="7" name="Rectangle 6">
            <a:extLst>
              <a:ext uri="{FF2B5EF4-FFF2-40B4-BE49-F238E27FC236}">
                <a16:creationId xmlns:a16="http://schemas.microsoft.com/office/drawing/2014/main" id="{0FB49812-2B67-49F6-A7BC-44DC63372F61}"/>
              </a:ext>
            </a:extLst>
          </p:cNvPr>
          <p:cNvSpPr/>
          <p:nvPr/>
        </p:nvSpPr>
        <p:spPr>
          <a:xfrm>
            <a:off x="620691" y="1365386"/>
            <a:ext cx="3657600" cy="53771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lstStyle/>
          <a:p>
            <a:pPr algn="ctr" defTabSz="448056">
              <a:spcAft>
                <a:spcPts val="196"/>
              </a:spcAft>
            </a:pPr>
            <a:r>
              <a:rPr lang="en-US" sz="1400" b="0" dirty="0">
                <a:solidFill>
                  <a:schemeClr val="bg1"/>
                </a:solidFill>
                <a:cs typeface="Arial" pitchFamily="34" charset="0"/>
              </a:rPr>
              <a:t>GOOD</a:t>
            </a:r>
          </a:p>
        </p:txBody>
      </p:sp>
      <p:sp>
        <p:nvSpPr>
          <p:cNvPr id="9" name="Rectangle 8">
            <a:extLst>
              <a:ext uri="{FF2B5EF4-FFF2-40B4-BE49-F238E27FC236}">
                <a16:creationId xmlns:a16="http://schemas.microsoft.com/office/drawing/2014/main" id="{DCCF2D56-5A24-4100-8146-0FB87082F4F9}"/>
              </a:ext>
            </a:extLst>
          </p:cNvPr>
          <p:cNvSpPr/>
          <p:nvPr/>
        </p:nvSpPr>
        <p:spPr>
          <a:xfrm>
            <a:off x="4614041" y="1365386"/>
            <a:ext cx="3657600" cy="537718"/>
          </a:xfrm>
          <a:prstGeom prst="rect">
            <a:avLst/>
          </a:prstGeom>
          <a:solidFill>
            <a:srgbClr val="E29228"/>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lstStyle/>
          <a:p>
            <a:pPr algn="ctr" defTabSz="448056">
              <a:spcAft>
                <a:spcPts val="196"/>
              </a:spcAft>
            </a:pPr>
            <a:r>
              <a:rPr lang="en-US" sz="1400" b="0" dirty="0">
                <a:solidFill>
                  <a:schemeClr val="bg1"/>
                </a:solidFill>
                <a:cs typeface="Arial" pitchFamily="34" charset="0"/>
              </a:rPr>
              <a:t>NOT SO GOOD</a:t>
            </a:r>
          </a:p>
        </p:txBody>
      </p:sp>
      <p:sp>
        <p:nvSpPr>
          <p:cNvPr id="21" name="Text Placeholder 6">
            <a:extLst>
              <a:ext uri="{FF2B5EF4-FFF2-40B4-BE49-F238E27FC236}">
                <a16:creationId xmlns:a16="http://schemas.microsoft.com/office/drawing/2014/main" id="{D3039F5D-B01E-4C61-9201-FAA221DE841D}"/>
              </a:ext>
            </a:extLst>
          </p:cNvPr>
          <p:cNvSpPr>
            <a:spLocks noGrp="1"/>
          </p:cNvSpPr>
          <p:nvPr>
            <p:ph type="body" sz="quarter" idx="12"/>
          </p:nvPr>
        </p:nvSpPr>
        <p:spPr>
          <a:xfrm>
            <a:off x="620691" y="1985164"/>
            <a:ext cx="3657600" cy="5059649"/>
          </a:xfrm>
        </p:spPr>
        <p:txBody>
          <a:bodyPr/>
          <a:lstStyle/>
          <a:p>
            <a:pPr marL="342900" indent="-342900">
              <a:buFont typeface="Wingdings" panose="05000000000000000000" pitchFamily="2" charset="2"/>
              <a:buChar char="§"/>
            </a:pPr>
            <a:r>
              <a:rPr lang="en-US" sz="2400" b="1" dirty="0">
                <a:solidFill>
                  <a:srgbClr val="474747"/>
                </a:solidFill>
                <a:latin typeface="+mn-lt"/>
              </a:rPr>
              <a:t>Index funds </a:t>
            </a:r>
            <a:r>
              <a:rPr lang="en-US" sz="2400" dirty="0">
                <a:solidFill>
                  <a:srgbClr val="474747"/>
                </a:solidFill>
                <a:latin typeface="+mn-lt"/>
              </a:rPr>
              <a:t>(i.e., “average funds”) – these are passive and you don’t have individuals picking individual stocks</a:t>
            </a:r>
          </a:p>
          <a:p>
            <a:pPr marL="342900" indent="-342900">
              <a:buFont typeface="Wingdings" panose="05000000000000000000" pitchFamily="2" charset="2"/>
              <a:buChar char="§"/>
            </a:pPr>
            <a:endParaRPr lang="en-US" sz="2400" dirty="0">
              <a:solidFill>
                <a:srgbClr val="474747"/>
              </a:solidFill>
              <a:latin typeface="+mn-lt"/>
            </a:endParaRPr>
          </a:p>
          <a:p>
            <a:pPr marL="342900" indent="-342900">
              <a:buFont typeface="Wingdings" panose="05000000000000000000" pitchFamily="2" charset="2"/>
              <a:buChar char="§"/>
            </a:pPr>
            <a:r>
              <a:rPr lang="en-US" sz="2400" b="1" dirty="0">
                <a:solidFill>
                  <a:srgbClr val="474747"/>
                </a:solidFill>
                <a:latin typeface="+mn-lt"/>
              </a:rPr>
              <a:t>Low Cost</a:t>
            </a:r>
          </a:p>
          <a:p>
            <a:pPr marL="342900" indent="-342900">
              <a:buFont typeface="Wingdings" panose="05000000000000000000" pitchFamily="2" charset="2"/>
              <a:buChar char="§"/>
            </a:pPr>
            <a:endParaRPr lang="en-US" sz="2400" dirty="0">
              <a:solidFill>
                <a:srgbClr val="474747"/>
              </a:solidFill>
              <a:latin typeface="+mn-lt"/>
            </a:endParaRPr>
          </a:p>
          <a:p>
            <a:pPr marL="342900" indent="-342900">
              <a:buFont typeface="Wingdings" panose="05000000000000000000" pitchFamily="2" charset="2"/>
              <a:buChar char="§"/>
            </a:pPr>
            <a:r>
              <a:rPr lang="en-US" sz="2400" b="1" dirty="0">
                <a:solidFill>
                  <a:srgbClr val="474747"/>
                </a:solidFill>
                <a:latin typeface="+mn-lt"/>
              </a:rPr>
              <a:t>Direct investment </a:t>
            </a:r>
            <a:r>
              <a:rPr lang="en-US" sz="2400" dirty="0">
                <a:solidFill>
                  <a:srgbClr val="474747"/>
                </a:solidFill>
                <a:latin typeface="+mn-lt"/>
              </a:rPr>
              <a:t>(avoid the “middle-person”)</a:t>
            </a:r>
          </a:p>
          <a:p>
            <a:pPr marL="285750" indent="-285750">
              <a:lnSpc>
                <a:spcPct val="150000"/>
              </a:lnSpc>
              <a:buClr>
                <a:srgbClr val="474747"/>
              </a:buClr>
              <a:buFont typeface="Arial" panose="020B0604020202020204" pitchFamily="34" charset="0"/>
              <a:buChar char="•"/>
            </a:pPr>
            <a:endParaRPr lang="en-US" sz="2400" dirty="0">
              <a:solidFill>
                <a:srgbClr val="474747"/>
              </a:solidFill>
              <a:latin typeface="+mn-lt"/>
            </a:endParaRPr>
          </a:p>
          <a:p>
            <a:endParaRPr lang="en-US" sz="2400" dirty="0">
              <a:solidFill>
                <a:srgbClr val="002060"/>
              </a:solidFill>
              <a:latin typeface="+mn-lt"/>
            </a:endParaRPr>
          </a:p>
          <a:p>
            <a:endParaRPr lang="en-US" sz="2400" dirty="0">
              <a:solidFill>
                <a:srgbClr val="002060"/>
              </a:solidFill>
              <a:latin typeface="+mn-lt"/>
            </a:endParaRPr>
          </a:p>
          <a:p>
            <a:endParaRPr lang="en-US" sz="2400" dirty="0">
              <a:solidFill>
                <a:srgbClr val="002060"/>
              </a:solidFill>
              <a:latin typeface="+mn-lt"/>
            </a:endParaRPr>
          </a:p>
          <a:p>
            <a:endParaRPr lang="en-US" sz="2400" dirty="0">
              <a:solidFill>
                <a:srgbClr val="002060"/>
              </a:solidFill>
              <a:latin typeface="+mn-lt"/>
            </a:endParaRPr>
          </a:p>
        </p:txBody>
      </p:sp>
      <p:sp>
        <p:nvSpPr>
          <p:cNvPr id="22" name="Text Placeholder 6">
            <a:extLst>
              <a:ext uri="{FF2B5EF4-FFF2-40B4-BE49-F238E27FC236}">
                <a16:creationId xmlns:a16="http://schemas.microsoft.com/office/drawing/2014/main" id="{D91DCE1A-AE5F-4528-91CD-8E3A5F251CBC}"/>
              </a:ext>
            </a:extLst>
          </p:cNvPr>
          <p:cNvSpPr txBox="1">
            <a:spLocks/>
          </p:cNvSpPr>
          <p:nvPr/>
        </p:nvSpPr>
        <p:spPr bwMode="gray">
          <a:xfrm>
            <a:off x="4625132" y="1985164"/>
            <a:ext cx="3657600" cy="505964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69577" indent="-169577" algn="l" defTabSz="895350" rtl="0" eaLnBrk="0" fontAlgn="base" hangingPunct="0">
              <a:lnSpc>
                <a:spcPct val="100000"/>
              </a:lnSpc>
              <a:spcBef>
                <a:spcPts val="0"/>
              </a:spcBef>
              <a:spcAft>
                <a:spcPts val="196"/>
              </a:spcAft>
              <a:buClr>
                <a:schemeClr val="tx2"/>
              </a:buClr>
              <a:defRPr sz="1400">
                <a:solidFill>
                  <a:schemeClr val="tx1"/>
                </a:solidFill>
                <a:latin typeface="Source Sans Pro" panose="020B0503030403020204" pitchFamily="34" charset="0"/>
                <a:ea typeface="+mn-ea"/>
                <a:cs typeface="+mn-cs"/>
              </a:defRPr>
            </a:lvl1pPr>
            <a:lvl2pPr marL="502508" indent="-170261" algn="l" defTabSz="895350" rtl="0" eaLnBrk="0" fontAlgn="base" hangingPunct="0">
              <a:lnSpc>
                <a:spcPct val="100000"/>
              </a:lnSpc>
              <a:spcBef>
                <a:spcPts val="0"/>
              </a:spcBef>
              <a:spcAft>
                <a:spcPts val="196"/>
              </a:spcAft>
              <a:buClr>
                <a:schemeClr val="tx2"/>
              </a:buClr>
              <a:buSzPct val="125000"/>
              <a:buFont typeface="Arial" pitchFamily="34" charset="0"/>
              <a:buChar char="–"/>
              <a:defRPr sz="1400">
                <a:solidFill>
                  <a:schemeClr val="tx1"/>
                </a:solidFill>
                <a:latin typeface="Source Sans Pro" panose="020B0503030403020204" pitchFamily="34" charset="0"/>
              </a:defRPr>
            </a:lvl2pPr>
            <a:lvl3pPr marL="841661" indent="-169577" algn="l" defTabSz="895350" rtl="0" eaLnBrk="0" fontAlgn="base" hangingPunct="0">
              <a:lnSpc>
                <a:spcPct val="100000"/>
              </a:lnSpc>
              <a:spcBef>
                <a:spcPts val="0"/>
              </a:spcBef>
              <a:spcAft>
                <a:spcPts val="196"/>
              </a:spcAft>
              <a:buClr>
                <a:schemeClr val="tx2"/>
              </a:buClr>
              <a:buSzPct val="100000"/>
              <a:buFont typeface="Arial" pitchFamily="34" charset="0"/>
              <a:buChar char="•"/>
              <a:defRPr sz="1400">
                <a:solidFill>
                  <a:schemeClr val="tx1"/>
                </a:solidFill>
                <a:latin typeface="Source Sans Pro" panose="020B0503030403020204" pitchFamily="34" charset="0"/>
              </a:defRPr>
            </a:lvl3pPr>
            <a:lvl4pPr marL="1174592" indent="-170261" algn="l" defTabSz="895350" rtl="0" eaLnBrk="0" fontAlgn="base" hangingPunct="0">
              <a:lnSpc>
                <a:spcPct val="100000"/>
              </a:lnSpc>
              <a:spcBef>
                <a:spcPts val="0"/>
              </a:spcBef>
              <a:spcAft>
                <a:spcPts val="196"/>
              </a:spcAft>
              <a:buClr>
                <a:schemeClr val="tx2"/>
              </a:buClr>
              <a:buSzPct val="100000"/>
              <a:buFont typeface="Arial" pitchFamily="34" charset="0"/>
              <a:buChar char="–"/>
              <a:defRPr sz="1400">
                <a:solidFill>
                  <a:schemeClr val="tx1"/>
                </a:solidFill>
                <a:latin typeface="Source Sans Pro" panose="020B0503030403020204" pitchFamily="34" charset="0"/>
              </a:defRPr>
            </a:lvl4pPr>
            <a:lvl5pPr marL="1513745" indent="-169577" algn="l" defTabSz="895350" rtl="0" eaLnBrk="0" fontAlgn="base" hangingPunct="0">
              <a:lnSpc>
                <a:spcPct val="100000"/>
              </a:lnSpc>
              <a:spcBef>
                <a:spcPts val="0"/>
              </a:spcBef>
              <a:spcAft>
                <a:spcPts val="196"/>
              </a:spcAft>
              <a:buClr>
                <a:schemeClr val="tx2"/>
              </a:buClr>
              <a:buSzPct val="100000"/>
              <a:buFont typeface="Arial" pitchFamily="34" charset="0"/>
              <a:buChar char="•"/>
              <a:defRPr sz="1400">
                <a:solidFill>
                  <a:schemeClr val="tx1"/>
                </a:solidFill>
                <a:latin typeface="Source Sans Pro" panose="020B0503030403020204" pitchFamily="34" charset="0"/>
              </a:defRPr>
            </a:lvl5pPr>
            <a:lvl6pPr marL="0" indent="0" algn="l" defTabSz="895350" rtl="0" fontAlgn="base">
              <a:lnSpc>
                <a:spcPct val="100000"/>
              </a:lnSpc>
              <a:spcBef>
                <a:spcPts val="0"/>
              </a:spcBef>
              <a:spcAft>
                <a:spcPts val="980"/>
              </a:spcAft>
              <a:buClr>
                <a:schemeClr val="tx2"/>
              </a:buClr>
              <a:buSzPct val="89000"/>
              <a:buFont typeface="Arial" charset="0"/>
              <a:buNone/>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None/>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4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342900" indent="-342900">
              <a:buFont typeface="Wingdings" panose="05000000000000000000" pitchFamily="2" charset="2"/>
              <a:buChar char="§"/>
            </a:pPr>
            <a:r>
              <a:rPr lang="en-US" sz="2400" b="1" kern="0" dirty="0">
                <a:solidFill>
                  <a:srgbClr val="474747"/>
                </a:solidFill>
                <a:latin typeface="+mn-lt"/>
              </a:rPr>
              <a:t>Actively Managed Funds</a:t>
            </a:r>
            <a:endParaRPr lang="en-US" sz="2400" b="0" kern="0" dirty="0">
              <a:solidFill>
                <a:srgbClr val="474747"/>
              </a:solidFill>
              <a:latin typeface="+mn-lt"/>
            </a:endParaRPr>
          </a:p>
          <a:p>
            <a:pPr marL="342900" indent="-342900">
              <a:buFont typeface="Wingdings" panose="05000000000000000000" pitchFamily="2" charset="2"/>
              <a:buChar char="§"/>
            </a:pPr>
            <a:endParaRPr lang="en-US" sz="2400" b="0" kern="0" dirty="0">
              <a:solidFill>
                <a:srgbClr val="474747"/>
              </a:solidFill>
              <a:latin typeface="+mn-lt"/>
            </a:endParaRPr>
          </a:p>
          <a:p>
            <a:pPr marL="342900" indent="-342900">
              <a:buFont typeface="Wingdings" panose="05000000000000000000" pitchFamily="2" charset="2"/>
              <a:buChar char="§"/>
            </a:pPr>
            <a:r>
              <a:rPr lang="en-US" sz="2400" b="1" kern="0" dirty="0">
                <a:solidFill>
                  <a:srgbClr val="474747"/>
                </a:solidFill>
                <a:latin typeface="+mn-lt"/>
              </a:rPr>
              <a:t>High Cost </a:t>
            </a:r>
            <a:r>
              <a:rPr lang="en-US" sz="2400" b="0" kern="0" dirty="0">
                <a:solidFill>
                  <a:srgbClr val="474747"/>
                </a:solidFill>
                <a:latin typeface="+mn-lt"/>
              </a:rPr>
              <a:t>(often referred to as an expense ratio)</a:t>
            </a:r>
          </a:p>
          <a:p>
            <a:pPr marL="342900" indent="-342900">
              <a:buFont typeface="Wingdings" panose="05000000000000000000" pitchFamily="2" charset="2"/>
              <a:buChar char="§"/>
            </a:pPr>
            <a:endParaRPr lang="en-US" sz="2400" kern="0" dirty="0">
              <a:solidFill>
                <a:srgbClr val="474747"/>
              </a:solidFill>
              <a:latin typeface="+mn-lt"/>
            </a:endParaRPr>
          </a:p>
          <a:p>
            <a:pPr marL="342900" indent="-342900">
              <a:buFont typeface="Wingdings" panose="05000000000000000000" pitchFamily="2" charset="2"/>
              <a:buChar char="§"/>
            </a:pPr>
            <a:r>
              <a:rPr lang="en-US" sz="2400" kern="0" dirty="0">
                <a:solidFill>
                  <a:srgbClr val="474747"/>
                </a:solidFill>
                <a:latin typeface="+mn-lt"/>
              </a:rPr>
              <a:t>Hidden fees</a:t>
            </a:r>
          </a:p>
          <a:p>
            <a:pPr marL="342900" indent="-342900">
              <a:buFont typeface="Wingdings" panose="05000000000000000000" pitchFamily="2" charset="2"/>
              <a:buChar char="§"/>
            </a:pPr>
            <a:endParaRPr lang="en-US" sz="2400" b="0" kern="0" dirty="0">
              <a:solidFill>
                <a:srgbClr val="474747"/>
              </a:solidFill>
              <a:latin typeface="+mn-lt"/>
            </a:endParaRPr>
          </a:p>
          <a:p>
            <a:pPr marL="342900" indent="-342900">
              <a:buFont typeface="Wingdings" panose="05000000000000000000" pitchFamily="2" charset="2"/>
              <a:buChar char="§"/>
            </a:pPr>
            <a:r>
              <a:rPr lang="en-US" sz="2400" kern="0" dirty="0">
                <a:solidFill>
                  <a:srgbClr val="474747"/>
                </a:solidFill>
                <a:latin typeface="+mn-lt"/>
              </a:rPr>
              <a:t>Lots of different funds</a:t>
            </a:r>
          </a:p>
          <a:p>
            <a:pPr marL="342900" indent="-342900">
              <a:buFont typeface="Wingdings" panose="05000000000000000000" pitchFamily="2" charset="2"/>
              <a:buChar char="§"/>
            </a:pPr>
            <a:endParaRPr lang="en-US" sz="2400" b="0" kern="0" dirty="0">
              <a:solidFill>
                <a:srgbClr val="474747"/>
              </a:solidFill>
              <a:latin typeface="+mn-lt"/>
            </a:endParaRPr>
          </a:p>
          <a:p>
            <a:pPr marL="342900" indent="-342900">
              <a:buFont typeface="Wingdings" panose="05000000000000000000" pitchFamily="2" charset="2"/>
              <a:buChar char="§"/>
            </a:pPr>
            <a:r>
              <a:rPr lang="en-US" sz="2400" b="0" kern="0" dirty="0">
                <a:solidFill>
                  <a:srgbClr val="474747"/>
                </a:solidFill>
                <a:latin typeface="+mn-lt"/>
              </a:rPr>
              <a:t>In general, annuities</a:t>
            </a:r>
          </a:p>
          <a:p>
            <a:endParaRPr lang="en-US" sz="2400" b="0" kern="0" dirty="0">
              <a:solidFill>
                <a:srgbClr val="002060"/>
              </a:solidFill>
              <a:latin typeface="+mn-lt"/>
            </a:endParaRPr>
          </a:p>
          <a:p>
            <a:endParaRPr lang="en-US" sz="2400" b="0" kern="0" dirty="0">
              <a:solidFill>
                <a:srgbClr val="002060"/>
              </a:solidFill>
              <a:latin typeface="+mn-lt"/>
            </a:endParaRPr>
          </a:p>
          <a:p>
            <a:endParaRPr lang="en-US" sz="2400" b="0" kern="0" dirty="0">
              <a:solidFill>
                <a:srgbClr val="002060"/>
              </a:solidFill>
              <a:latin typeface="+mn-lt"/>
            </a:endParaRPr>
          </a:p>
        </p:txBody>
      </p:sp>
    </p:spTree>
    <p:extLst>
      <p:ext uri="{BB962C8B-B14F-4D97-AF65-F5344CB8AC3E}">
        <p14:creationId xmlns:p14="http://schemas.microsoft.com/office/powerpoint/2010/main" val="25432104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50" fill="hold"/>
                                        <p:tgtEl>
                                          <p:spTgt spid="9"/>
                                        </p:tgtEl>
                                        <p:attrNameLst>
                                          <p:attrName>ppt_x</p:attrName>
                                        </p:attrNameLst>
                                      </p:cBhvr>
                                      <p:tavLst>
                                        <p:tav tm="0">
                                          <p:val>
                                            <p:strVal val="0-#ppt_w/2"/>
                                          </p:val>
                                        </p:tav>
                                        <p:tav tm="100000">
                                          <p:val>
                                            <p:strVal val="#ppt_x"/>
                                          </p:val>
                                        </p:tav>
                                      </p:tavLst>
                                    </p:anim>
                                    <p:anim calcmode="lin" valueType="num">
                                      <p:cBhvr additive="base">
                                        <p:cTn id="14" dur="2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0463" y="407574"/>
            <a:ext cx="8618537" cy="738664"/>
          </a:xfrm>
        </p:spPr>
        <p:txBody>
          <a:bodyPr/>
          <a:lstStyle/>
          <a:p>
            <a:r>
              <a:rPr lang="en-US" sz="4800" b="0" dirty="0"/>
              <a:t>Like Flipping A Coin</a:t>
            </a:r>
          </a:p>
        </p:txBody>
      </p:sp>
      <p:pic>
        <p:nvPicPr>
          <p:cNvPr id="206850" name="Picture 2" descr="http://static01.nyt.com/images/2014/07/20/business/20-STRA/20-STRA-superJumb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2012" y="2099952"/>
            <a:ext cx="8247208" cy="3064180"/>
          </a:xfrm>
          <a:prstGeom prst="rect">
            <a:avLst/>
          </a:prstGeom>
          <a:noFill/>
          <a:ln>
            <a:solidFill>
              <a:srgbClr val="002060"/>
            </a:solidFill>
          </a:ln>
        </p:spPr>
      </p:pic>
      <p:sp>
        <p:nvSpPr>
          <p:cNvPr id="6" name="Text Placeholder 21"/>
          <p:cNvSpPr txBox="1">
            <a:spLocks/>
          </p:cNvSpPr>
          <p:nvPr/>
        </p:nvSpPr>
        <p:spPr>
          <a:xfrm>
            <a:off x="447674" y="6374315"/>
            <a:ext cx="8513763" cy="123111"/>
          </a:xfrm>
          <a:prstGeom prst="rect">
            <a:avLst/>
          </a:prstGeom>
        </p:spPr>
        <p:txBody>
          <a:bodyPr/>
          <a:lstStyle/>
          <a:p>
            <a:pPr marL="342900" lvl="0" indent="-342900" defTabSz="895350" eaLnBrk="0" hangingPunct="0">
              <a:buClr>
                <a:schemeClr val="tx2"/>
              </a:buClr>
            </a:pPr>
            <a:r>
              <a:rPr lang="en-US" sz="800" b="0" kern="0" dirty="0">
                <a:solidFill>
                  <a:srgbClr val="474747"/>
                </a:solidFill>
                <a:latin typeface="+mn-lt"/>
              </a:rPr>
              <a:t>Sources:  http://www.nytimes.com/2014/07/20/your-money/who-routinely-trounces-the-stock-market-try-2-out-of-2862-funds.html</a:t>
            </a:r>
            <a:endParaRPr kumimoji="0" lang="en-US" sz="800" b="0" i="0" u="none" strike="noStrike" kern="0" cap="none" spc="0" normalizeH="0" baseline="0" noProof="0" dirty="0">
              <a:ln>
                <a:noFill/>
              </a:ln>
              <a:solidFill>
                <a:srgbClr val="474747"/>
              </a:solidFill>
              <a:effectLst/>
              <a:uLnTx/>
              <a:uFillTx/>
              <a:latin typeface="+mn-lt"/>
            </a:endParaRPr>
          </a:p>
        </p:txBody>
      </p:sp>
      <p:pic>
        <p:nvPicPr>
          <p:cNvPr id="206852" name="Picture 4" descr="https://thesurrealpoet.files.wordpress.com/2010/09/1932-d-washington-quarter1.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91362" y="406846"/>
            <a:ext cx="1992584" cy="997966"/>
          </a:xfrm>
          <a:prstGeom prst="rect">
            <a:avLst/>
          </a:prstGeom>
          <a:noFill/>
        </p:spPr>
      </p:pic>
      <p:sp>
        <p:nvSpPr>
          <p:cNvPr id="7" name="TextBox 6"/>
          <p:cNvSpPr txBox="1"/>
          <p:nvPr/>
        </p:nvSpPr>
        <p:spPr>
          <a:xfrm>
            <a:off x="232012" y="5363565"/>
            <a:ext cx="8247888" cy="830997"/>
          </a:xfrm>
          <a:prstGeom prst="rect">
            <a:avLst/>
          </a:prstGeom>
          <a:noFill/>
          <a:ln w="22225">
            <a:solidFill>
              <a:schemeClr val="bg1">
                <a:lumMod val="65000"/>
              </a:schemeClr>
            </a:solidFill>
          </a:ln>
        </p:spPr>
        <p:txBody>
          <a:bodyPr wrap="square" rtlCol="0">
            <a:spAutoFit/>
          </a:bodyPr>
          <a:lstStyle/>
          <a:p>
            <a:r>
              <a:rPr lang="en-US" sz="1600" b="0" dirty="0">
                <a:solidFill>
                  <a:srgbClr val="474747"/>
                </a:solidFill>
                <a:latin typeface="+mn-lt"/>
              </a:rPr>
              <a:t>Each time finding the same core truth: Very few funds achieved consistent and persistent outperformance. Furthermore, “the data shows a likelihood for the best-performing funds to become the worst-performing funds and vice versa.”</a:t>
            </a:r>
          </a:p>
        </p:txBody>
      </p:sp>
      <p:sp>
        <p:nvSpPr>
          <p:cNvPr id="8" name="TextBox 7"/>
          <p:cNvSpPr txBox="1"/>
          <p:nvPr/>
        </p:nvSpPr>
        <p:spPr>
          <a:xfrm>
            <a:off x="259307" y="1733263"/>
            <a:ext cx="1528550" cy="369332"/>
          </a:xfrm>
          <a:prstGeom prst="rect">
            <a:avLst/>
          </a:prstGeom>
          <a:noFill/>
        </p:spPr>
        <p:txBody>
          <a:bodyPr wrap="square" rtlCol="0">
            <a:spAutoFit/>
          </a:bodyPr>
          <a:lstStyle/>
          <a:p>
            <a:pPr algn="ctr"/>
            <a:r>
              <a:rPr lang="en-US" sz="1800" b="0" dirty="0">
                <a:solidFill>
                  <a:srgbClr val="474747"/>
                </a:solidFill>
                <a:latin typeface="+mn-lt"/>
              </a:rPr>
              <a:t>2,862</a:t>
            </a:r>
          </a:p>
        </p:txBody>
      </p:sp>
      <p:sp>
        <p:nvSpPr>
          <p:cNvPr id="9" name="TextBox 8"/>
          <p:cNvSpPr txBox="1"/>
          <p:nvPr/>
        </p:nvSpPr>
        <p:spPr>
          <a:xfrm>
            <a:off x="6987654" y="1733263"/>
            <a:ext cx="1460310" cy="369332"/>
          </a:xfrm>
          <a:prstGeom prst="rect">
            <a:avLst/>
          </a:prstGeom>
          <a:noFill/>
        </p:spPr>
        <p:txBody>
          <a:bodyPr wrap="square" rtlCol="0">
            <a:spAutoFit/>
          </a:bodyPr>
          <a:lstStyle/>
          <a:p>
            <a:pPr algn="ctr"/>
            <a:r>
              <a:rPr lang="en-US" sz="1800" b="0" dirty="0">
                <a:solidFill>
                  <a:srgbClr val="474747"/>
                </a:solidFill>
                <a:latin typeface="+mn-lt"/>
              </a:rPr>
              <a:t>2</a:t>
            </a:r>
          </a:p>
        </p:txBody>
      </p:sp>
      <p:cxnSp>
        <p:nvCxnSpPr>
          <p:cNvPr id="11" name="Straight Arrow Connector 10"/>
          <p:cNvCxnSpPr/>
          <p:nvPr/>
        </p:nvCxnSpPr>
        <p:spPr bwMode="auto">
          <a:xfrm>
            <a:off x="1433015" y="1917929"/>
            <a:ext cx="6155140" cy="0"/>
          </a:xfrm>
          <a:prstGeom prst="straightConnector1">
            <a:avLst/>
          </a:prstGeom>
          <a:solidFill>
            <a:schemeClr val="accent1"/>
          </a:solidFill>
          <a:ln w="19050" cap="flat" cmpd="sng" algn="ctr">
            <a:solidFill>
              <a:srgbClr val="474747"/>
            </a:solidFill>
            <a:prstDash val="solid"/>
            <a:round/>
            <a:headEnd type="none" w="med" len="med"/>
            <a:tailEnd type="arrow"/>
          </a:ln>
          <a:effectLst/>
        </p:spPr>
      </p:cxnSp>
      <p:cxnSp>
        <p:nvCxnSpPr>
          <p:cNvPr id="10" name="Straight Connector 9"/>
          <p:cNvCxnSpPr/>
          <p:nvPr/>
        </p:nvCxnSpPr>
        <p:spPr>
          <a:xfrm>
            <a:off x="830462" y="1187656"/>
            <a:ext cx="3908282"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22964682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John </a:t>
            </a:r>
            <a:r>
              <a:rPr lang="en-US" dirty="0" err="1"/>
              <a:t>oliver</a:t>
            </a:r>
            <a:r>
              <a:rPr lang="en-US" dirty="0"/>
              <a:t> on fees and active funds</a:t>
            </a:r>
          </a:p>
        </p:txBody>
      </p:sp>
      <p:pic>
        <p:nvPicPr>
          <p:cNvPr id="7" name="Picture 6"/>
          <p:cNvPicPr>
            <a:picLocks noChangeAspect="1"/>
          </p:cNvPicPr>
          <p:nvPr/>
        </p:nvPicPr>
        <p:blipFill rotWithShape="1">
          <a:blip r:embed="rId4"/>
          <a:srcRect r="16038"/>
          <a:stretch/>
        </p:blipFill>
        <p:spPr>
          <a:xfrm>
            <a:off x="755009" y="1298713"/>
            <a:ext cx="7491584" cy="4436854"/>
          </a:xfrm>
          <a:prstGeom prst="rect">
            <a:avLst/>
          </a:prstGeom>
        </p:spPr>
      </p:pic>
      <p:sp>
        <p:nvSpPr>
          <p:cNvPr id="9" name="Rectangle 8"/>
          <p:cNvSpPr/>
          <p:nvPr/>
        </p:nvSpPr>
        <p:spPr>
          <a:xfrm>
            <a:off x="755009" y="6192862"/>
            <a:ext cx="3342582" cy="400110"/>
          </a:xfrm>
          <a:prstGeom prst="rect">
            <a:avLst/>
          </a:prstGeom>
        </p:spPr>
        <p:txBody>
          <a:bodyPr wrap="none">
            <a:spAutoFit/>
          </a:bodyPr>
          <a:lstStyle/>
          <a:p>
            <a:r>
              <a:rPr lang="en-US" b="0" dirty="0">
                <a:latin typeface="+mn-lt"/>
              </a:rPr>
              <a:t>Source:  </a:t>
            </a:r>
            <a:r>
              <a:rPr lang="en-US" b="0" dirty="0">
                <a:latin typeface="+mn-lt"/>
                <a:hlinkClick r:id="rId5"/>
              </a:rPr>
              <a:t>https://www.youtube.com/watch?v=gvZSpET11ZY</a:t>
            </a:r>
            <a:endParaRPr lang="en-US" b="0" dirty="0">
              <a:latin typeface="+mn-lt"/>
            </a:endParaRPr>
          </a:p>
          <a:p>
            <a:r>
              <a:rPr lang="en-US" b="0" dirty="0">
                <a:latin typeface="+mn-lt"/>
              </a:rPr>
              <a:t>Start:  7:55 – 10:06</a:t>
            </a:r>
          </a:p>
        </p:txBody>
      </p:sp>
      <p:pic>
        <p:nvPicPr>
          <p:cNvPr id="2" name="gvZSpET11ZY"/>
          <p:cNvPicPr>
            <a:picLocks noRot="1" noChangeAspect="1"/>
          </p:cNvPicPr>
          <p:nvPr>
            <a:videoFile r:link="rId1"/>
          </p:nvPr>
        </p:nvPicPr>
        <p:blipFill>
          <a:blip r:embed="rId6"/>
          <a:stretch>
            <a:fillRect/>
          </a:stretch>
        </p:blipFill>
        <p:spPr>
          <a:xfrm>
            <a:off x="611317" y="1265473"/>
            <a:ext cx="7946834" cy="4470094"/>
          </a:xfrm>
          <a:prstGeom prst="rect">
            <a:avLst/>
          </a:prstGeom>
        </p:spPr>
      </p:pic>
    </p:spTree>
    <p:extLst>
      <p:ext uri="{BB962C8B-B14F-4D97-AF65-F5344CB8AC3E}">
        <p14:creationId xmlns:p14="http://schemas.microsoft.com/office/powerpoint/2010/main" val="4138410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Remember this one word. . . </a:t>
            </a:r>
          </a:p>
        </p:txBody>
      </p:sp>
      <p:sp>
        <p:nvSpPr>
          <p:cNvPr id="9" name="TextBox 10"/>
          <p:cNvSpPr txBox="1">
            <a:spLocks noChangeArrowheads="1"/>
          </p:cNvSpPr>
          <p:nvPr/>
        </p:nvSpPr>
        <p:spPr bwMode="auto">
          <a:xfrm>
            <a:off x="0" y="2268747"/>
            <a:ext cx="8961437" cy="2648310"/>
          </a:xfrm>
          <a:prstGeom prst="rect">
            <a:avLst/>
          </a:prstGeom>
          <a:solidFill>
            <a:srgbClr val="31B4C4"/>
          </a:solidFill>
          <a:ln w="9525">
            <a:noFill/>
            <a:miter lim="800000"/>
            <a:headEnd/>
            <a:tailEnd/>
          </a:ln>
        </p:spPr>
        <p:txBody>
          <a:bodyPr wrap="square" anchor="ctr" anchorCtr="0">
            <a:noAutofit/>
          </a:bodyPr>
          <a:lstStyle/>
          <a:p>
            <a:pPr algn="ctr"/>
            <a:endParaRPr lang="en-US" sz="4800" dirty="0">
              <a:solidFill>
                <a:srgbClr val="002060"/>
              </a:solidFill>
              <a:latin typeface="+mj-lt"/>
            </a:endParaRPr>
          </a:p>
          <a:p>
            <a:pPr algn="ctr"/>
            <a:endParaRPr lang="en-US" sz="4800" dirty="0">
              <a:solidFill>
                <a:srgbClr val="002060"/>
              </a:solidFill>
              <a:latin typeface="+mj-lt"/>
            </a:endParaRPr>
          </a:p>
        </p:txBody>
      </p:sp>
      <p:sp>
        <p:nvSpPr>
          <p:cNvPr id="10" name="Title 4"/>
          <p:cNvSpPr txBox="1">
            <a:spLocks/>
          </p:cNvSpPr>
          <p:nvPr/>
        </p:nvSpPr>
        <p:spPr bwMode="auto">
          <a:xfrm>
            <a:off x="1" y="2391034"/>
            <a:ext cx="8961436" cy="210332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l" defTabSz="895350" rtl="0" eaLnBrk="0" fontAlgn="base" hangingPunct="0">
              <a:spcBef>
                <a:spcPct val="0"/>
              </a:spcBef>
              <a:spcAft>
                <a:spcPct val="0"/>
              </a:spcAft>
              <a:defRPr sz="5400" b="1">
                <a:solidFill>
                  <a:srgbClr val="8F8F8F"/>
                </a:solidFill>
                <a:latin typeface="Bebas Neue Bold" panose="020B0606020202050201" pitchFamily="34" charset="0"/>
                <a:ea typeface="+mj-ea"/>
                <a:cs typeface="+mj-cs"/>
              </a:defRPr>
            </a:lvl1pPr>
            <a:lvl2pPr algn="l" defTabSz="895350" rtl="0" eaLnBrk="0" fontAlgn="base" hangingPunct="0">
              <a:spcBef>
                <a:spcPct val="0"/>
              </a:spcBef>
              <a:spcAft>
                <a:spcPct val="0"/>
              </a:spcAft>
              <a:defRPr sz="1900" b="1">
                <a:solidFill>
                  <a:schemeClr val="tx2"/>
                </a:solidFill>
                <a:latin typeface="Arial" charset="0"/>
              </a:defRPr>
            </a:lvl2pPr>
            <a:lvl3pPr algn="l" defTabSz="895350" rtl="0" eaLnBrk="0" fontAlgn="base" hangingPunct="0">
              <a:spcBef>
                <a:spcPct val="0"/>
              </a:spcBef>
              <a:spcAft>
                <a:spcPct val="0"/>
              </a:spcAft>
              <a:defRPr sz="1900" b="1">
                <a:solidFill>
                  <a:schemeClr val="tx2"/>
                </a:solidFill>
                <a:latin typeface="Arial" charset="0"/>
              </a:defRPr>
            </a:lvl3pPr>
            <a:lvl4pPr algn="l" defTabSz="895350" rtl="0" eaLnBrk="0" fontAlgn="base" hangingPunct="0">
              <a:spcBef>
                <a:spcPct val="0"/>
              </a:spcBef>
              <a:spcAft>
                <a:spcPct val="0"/>
              </a:spcAft>
              <a:defRPr sz="1900" b="1">
                <a:solidFill>
                  <a:schemeClr val="tx2"/>
                </a:solidFill>
                <a:latin typeface="Arial" charset="0"/>
              </a:defRPr>
            </a:lvl4pPr>
            <a:lvl5pPr algn="l" defTabSz="895350" rtl="0" eaLnBrk="0" fontAlgn="base" hangingPunct="0">
              <a:spcBef>
                <a:spcPct val="0"/>
              </a:spcBef>
              <a:spcAft>
                <a:spcPct val="0"/>
              </a:spcAft>
              <a:defRPr sz="1900" b="1">
                <a:solidFill>
                  <a:schemeClr val="tx2"/>
                </a:solidFill>
                <a:latin typeface="Arial" charset="0"/>
              </a:defRPr>
            </a:lvl5pPr>
            <a:lvl6pPr marL="457200" algn="l" defTabSz="895350" rtl="0" fontAlgn="base">
              <a:spcBef>
                <a:spcPct val="0"/>
              </a:spcBef>
              <a:spcAft>
                <a:spcPct val="0"/>
              </a:spcAft>
              <a:defRPr sz="1900" b="1">
                <a:solidFill>
                  <a:schemeClr val="tx2"/>
                </a:solidFill>
                <a:latin typeface="Arial" charset="0"/>
              </a:defRPr>
            </a:lvl6pPr>
            <a:lvl7pPr marL="914400" algn="l" defTabSz="895350" rtl="0" fontAlgn="base">
              <a:spcBef>
                <a:spcPct val="0"/>
              </a:spcBef>
              <a:spcAft>
                <a:spcPct val="0"/>
              </a:spcAft>
              <a:defRPr sz="1900" b="1">
                <a:solidFill>
                  <a:schemeClr val="tx2"/>
                </a:solidFill>
                <a:latin typeface="Arial" charset="0"/>
              </a:defRPr>
            </a:lvl7pPr>
            <a:lvl8pPr marL="1371600" algn="l" defTabSz="895350" rtl="0" fontAlgn="base">
              <a:spcBef>
                <a:spcPct val="0"/>
              </a:spcBef>
              <a:spcAft>
                <a:spcPct val="0"/>
              </a:spcAft>
              <a:defRPr sz="1900" b="1">
                <a:solidFill>
                  <a:schemeClr val="tx2"/>
                </a:solidFill>
                <a:latin typeface="Arial" charset="0"/>
              </a:defRPr>
            </a:lvl8pPr>
            <a:lvl9pPr marL="1828800" algn="l" defTabSz="895350" rtl="0" fontAlgn="base">
              <a:spcBef>
                <a:spcPct val="0"/>
              </a:spcBef>
              <a:spcAft>
                <a:spcPct val="0"/>
              </a:spcAft>
              <a:defRPr sz="1900" b="1">
                <a:solidFill>
                  <a:schemeClr val="tx2"/>
                </a:solidFill>
                <a:latin typeface="Arial" charset="0"/>
              </a:defRPr>
            </a:lvl9pPr>
          </a:lstStyle>
          <a:p>
            <a:pPr algn="ctr"/>
            <a:r>
              <a:rPr lang="en-US" sz="8000" kern="0" dirty="0">
                <a:solidFill>
                  <a:schemeClr val="bg1"/>
                </a:solidFill>
                <a:latin typeface="+mj-lt"/>
              </a:rPr>
              <a:t>fiduciary</a:t>
            </a:r>
          </a:p>
        </p:txBody>
      </p:sp>
    </p:spTree>
    <p:extLst>
      <p:ext uri="{BB962C8B-B14F-4D97-AF65-F5344CB8AC3E}">
        <p14:creationId xmlns:p14="http://schemas.microsoft.com/office/powerpoint/2010/main" val="257699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62345" y="439112"/>
            <a:ext cx="8323378" cy="738664"/>
          </a:xfrm>
        </p:spPr>
        <p:txBody>
          <a:bodyPr/>
          <a:lstStyle/>
          <a:p>
            <a:r>
              <a:rPr lang="en-US" sz="4800" b="0" dirty="0"/>
              <a:t>The Market for Financial Advice</a:t>
            </a:r>
          </a:p>
        </p:txBody>
      </p:sp>
      <p:pic>
        <p:nvPicPr>
          <p:cNvPr id="218114" name="Picture 2"/>
          <p:cNvPicPr>
            <a:picLocks noChangeAspect="1" noChangeArrowheads="1"/>
          </p:cNvPicPr>
          <p:nvPr/>
        </p:nvPicPr>
        <p:blipFill>
          <a:blip r:embed="rId3" cstate="print"/>
          <a:srcRect l="32796" t="10784" r="31125" b="5147"/>
          <a:stretch>
            <a:fillRect/>
          </a:stretch>
        </p:blipFill>
        <p:spPr bwMode="auto">
          <a:xfrm>
            <a:off x="794018" y="1655718"/>
            <a:ext cx="3528607" cy="4622728"/>
          </a:xfrm>
          <a:prstGeom prst="rect">
            <a:avLst/>
          </a:prstGeom>
          <a:noFill/>
          <a:ln w="9525">
            <a:solidFill>
              <a:schemeClr val="tx1"/>
            </a:solidFill>
            <a:miter lim="800000"/>
            <a:headEnd/>
            <a:tailEnd/>
          </a:ln>
        </p:spPr>
      </p:pic>
      <p:pic>
        <p:nvPicPr>
          <p:cNvPr id="218122" name="Picture 10" descr="http://img2.wikia.nocookie.net/__cb20140824153657/austinally/images/2/21/Prom_King_crown.png"/>
          <p:cNvPicPr>
            <a:picLocks noChangeAspect="1" noChangeArrowheads="1"/>
          </p:cNvPicPr>
          <p:nvPr/>
        </p:nvPicPr>
        <p:blipFill>
          <a:blip r:embed="rId4" cstate="print"/>
          <a:srcRect/>
          <a:stretch>
            <a:fillRect/>
          </a:stretch>
        </p:blipFill>
        <p:spPr bwMode="auto">
          <a:xfrm>
            <a:off x="4679577" y="2592714"/>
            <a:ext cx="4038600" cy="2314575"/>
          </a:xfrm>
          <a:prstGeom prst="rect">
            <a:avLst/>
          </a:prstGeom>
          <a:noFill/>
        </p:spPr>
      </p:pic>
      <p:cxnSp>
        <p:nvCxnSpPr>
          <p:cNvPr id="7" name="Straight Connector 6"/>
          <p:cNvCxnSpPr/>
          <p:nvPr/>
        </p:nvCxnSpPr>
        <p:spPr>
          <a:xfrm>
            <a:off x="862345" y="1167828"/>
            <a:ext cx="6591078"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02021830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1556" y="1557"/>
          <a:ext cx="1555" cy="1555"/>
        </p:xfrm>
        <a:graphic>
          <a:graphicData uri="http://schemas.openxmlformats.org/presentationml/2006/ole">
            <mc:AlternateContent xmlns:mc="http://schemas.openxmlformats.org/markup-compatibility/2006">
              <mc:Choice xmlns:v="urn:schemas-microsoft-com:vml" Requires="v">
                <p:oleObj spid="_x0000_s12293" name="think-cell Slide" r:id="rId16" imgW="270" imgH="270" progId="TCLayout.ActiveDocument.1">
                  <p:embed/>
                </p:oleObj>
              </mc:Choice>
              <mc:Fallback>
                <p:oleObj name="think-cell Slide" r:id="rId16" imgW="270" imgH="270" progId="TCLayout.ActiveDocument.1">
                  <p:embed/>
                  <p:pic>
                    <p:nvPicPr>
                      <p:cNvPr id="15" name="Object 14"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56" y="1557"/>
                        <a:ext cx="1555" cy="15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hidden="1"/>
          <p:cNvSpPr/>
          <p:nvPr>
            <p:custDataLst>
              <p:tags r:id="rId3"/>
            </p:custDataLst>
          </p:nvPr>
        </p:nvSpPr>
        <p:spPr bwMode="auto">
          <a:xfrm>
            <a:off x="0" y="0"/>
            <a:ext cx="155581" cy="15559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defTabSz="448056"/>
            <a:endParaRPr lang="en-US" sz="4800" b="0" dirty="0">
              <a:solidFill>
                <a:prstClr val="white"/>
              </a:solidFill>
              <a:latin typeface="Bebas Neue Bold" panose="020B0604020202020204" charset="0"/>
              <a:ea typeface="+mj-ea"/>
              <a:cs typeface="Arial" panose="020B0604020202020204" pitchFamily="34" charset="0"/>
              <a:sym typeface="Bebas Neue Bold" panose="020B0604020202020204" charset="0"/>
            </a:endParaRPr>
          </a:p>
        </p:txBody>
      </p:sp>
      <p:sp>
        <p:nvSpPr>
          <p:cNvPr id="4" name="Title 3"/>
          <p:cNvSpPr>
            <a:spLocks noGrp="1"/>
          </p:cNvSpPr>
          <p:nvPr>
            <p:ph type="title"/>
          </p:nvPr>
        </p:nvSpPr>
        <p:spPr>
          <a:xfrm>
            <a:off x="633325" y="516943"/>
            <a:ext cx="7691901" cy="537718"/>
          </a:xfrm>
        </p:spPr>
        <p:txBody>
          <a:bodyPr/>
          <a:lstStyle/>
          <a:p>
            <a:pPr algn="ctr"/>
            <a:r>
              <a:rPr lang="en-US" sz="4800" b="0" dirty="0">
                <a:solidFill>
                  <a:srgbClr val="8F8F8F"/>
                </a:solidFill>
                <a:latin typeface="Bebas Neue Bold" panose="020B0606020202050201" pitchFamily="34" charset="0"/>
              </a:rPr>
              <a:t>Sample Portfolio</a:t>
            </a:r>
          </a:p>
        </p:txBody>
      </p:sp>
      <p:graphicFrame>
        <p:nvGraphicFramePr>
          <p:cNvPr id="20" name="Object 2"/>
          <p:cNvGraphicFramePr>
            <a:graphicFrameLocks noChangeAspect="1"/>
          </p:cNvGraphicFramePr>
          <p:nvPr>
            <p:custDataLst>
              <p:tags r:id="rId4"/>
            </p:custDataLst>
          </p:nvPr>
        </p:nvGraphicFramePr>
        <p:xfrm>
          <a:off x="2179141" y="1708373"/>
          <a:ext cx="4649744" cy="4668679"/>
        </p:xfrm>
        <a:graphic>
          <a:graphicData uri="http://schemas.openxmlformats.org/drawingml/2006/chart">
            <c:chart xmlns:c="http://schemas.openxmlformats.org/drawingml/2006/chart" xmlns:r="http://schemas.openxmlformats.org/officeDocument/2006/relationships" r:id="rId18"/>
          </a:graphicData>
        </a:graphic>
      </p:graphicFrame>
      <p:sp>
        <p:nvSpPr>
          <p:cNvPr id="9" name="Rectangle 8"/>
          <p:cNvSpPr/>
          <p:nvPr>
            <p:custDataLst>
              <p:tags r:id="rId5"/>
            </p:custDataLst>
          </p:nvPr>
        </p:nvSpPr>
        <p:spPr bwMode="auto">
          <a:xfrm>
            <a:off x="5551113" y="1743147"/>
            <a:ext cx="1730055" cy="2691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noAutofit/>
          </a:bodyPr>
          <a:lstStyle/>
          <a:p>
            <a:pPr defTabSz="448056"/>
            <a:fld id="{92138E6A-AAED-40DF-A7EF-384DAECD0DDE}" type="datetime'Int''''’''''''l ''''''-'' ''''De''v''e''''''l''o''pe''''''d'''">
              <a:rPr lang="en-US" sz="1800" b="0">
                <a:solidFill>
                  <a:srgbClr val="474747"/>
                </a:solidFill>
                <a:sym typeface="+mn-lt"/>
              </a:rPr>
              <a:pPr defTabSz="448056"/>
              <a:t>Int’l - Developed</a:t>
            </a:fld>
            <a:endParaRPr lang="en-US" sz="1800" b="0" dirty="0">
              <a:solidFill>
                <a:srgbClr val="474747"/>
              </a:solidFill>
              <a:sym typeface="+mn-lt"/>
            </a:endParaRPr>
          </a:p>
        </p:txBody>
      </p:sp>
      <p:sp>
        <p:nvSpPr>
          <p:cNvPr id="12" name="Rectangle 11"/>
          <p:cNvSpPr/>
          <p:nvPr>
            <p:custDataLst>
              <p:tags r:id="rId6"/>
            </p:custDataLst>
          </p:nvPr>
        </p:nvSpPr>
        <p:spPr bwMode="gray">
          <a:xfrm>
            <a:off x="5218171" y="2141457"/>
            <a:ext cx="510304" cy="2691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31115" tIns="0" rIns="31115" bIns="0" rtlCol="0" anchor="ctr" anchorCtr="0">
            <a:noAutofit/>
          </a:bodyPr>
          <a:lstStyle/>
          <a:p>
            <a:pPr algn="ctr" defTabSz="448056"/>
            <a:fld id="{81C26A9C-D0AA-4225-A2F3-D6A1EFFC751C}" type="datetime'''''''''''''''''''''''''''''''''''''''''''''1''5''''''%'">
              <a:rPr lang="en-US" sz="1800" b="0">
                <a:solidFill>
                  <a:schemeClr val="bg1"/>
                </a:solidFill>
                <a:sym typeface="+mn-lt"/>
              </a:rPr>
              <a:pPr algn="ctr" defTabSz="448056"/>
              <a:t>15%</a:t>
            </a:fld>
            <a:endParaRPr lang="en-US" sz="1800" b="0" dirty="0">
              <a:solidFill>
                <a:schemeClr val="bg1"/>
              </a:solidFill>
              <a:sym typeface="+mn-lt"/>
            </a:endParaRPr>
          </a:p>
        </p:txBody>
      </p:sp>
      <p:sp>
        <p:nvSpPr>
          <p:cNvPr id="10" name="Rectangle 9"/>
          <p:cNvSpPr/>
          <p:nvPr>
            <p:custDataLst>
              <p:tags r:id="rId7"/>
            </p:custDataLst>
          </p:nvPr>
        </p:nvSpPr>
        <p:spPr bwMode="auto">
          <a:xfrm>
            <a:off x="6657290" y="4914065"/>
            <a:ext cx="597429" cy="2691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noAutofit/>
          </a:bodyPr>
          <a:lstStyle/>
          <a:p>
            <a:pPr defTabSz="448056"/>
            <a:fld id="{9B285E92-12BF-46A6-9060-25DB4F975A97}" type="datetime'''''''''''''''''''O''''''t''h''''''e''''''''r'">
              <a:rPr lang="en-US" sz="1800" b="0">
                <a:solidFill>
                  <a:srgbClr val="474747"/>
                </a:solidFill>
                <a:sym typeface="+mn-lt"/>
              </a:rPr>
              <a:pPr defTabSz="448056"/>
              <a:t>Other</a:t>
            </a:fld>
            <a:endParaRPr lang="en-US" sz="1800" b="0" dirty="0">
              <a:solidFill>
                <a:srgbClr val="474747"/>
              </a:solidFill>
              <a:sym typeface="+mn-lt"/>
            </a:endParaRPr>
          </a:p>
        </p:txBody>
      </p:sp>
      <p:sp>
        <p:nvSpPr>
          <p:cNvPr id="14" name="Rectangle 13"/>
          <p:cNvSpPr/>
          <p:nvPr>
            <p:custDataLst>
              <p:tags r:id="rId8"/>
            </p:custDataLst>
          </p:nvPr>
        </p:nvSpPr>
        <p:spPr bwMode="gray">
          <a:xfrm>
            <a:off x="3288972" y="5706017"/>
            <a:ext cx="510304" cy="2691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31115" tIns="0" rIns="31115" bIns="0" rtlCol="0" anchor="ctr" anchorCtr="0">
            <a:noAutofit/>
          </a:bodyPr>
          <a:lstStyle/>
          <a:p>
            <a:pPr algn="ctr" defTabSz="448056"/>
            <a:fld id="{0B4E915B-5525-4860-B1FD-77A1E1027233}" type="datetime'40''%'''''''''''''''''''''''''">
              <a:rPr lang="en-US" sz="1800" b="0">
                <a:solidFill>
                  <a:schemeClr val="bg1"/>
                </a:solidFill>
                <a:sym typeface="+mn-lt"/>
              </a:rPr>
              <a:pPr algn="ctr" defTabSz="448056"/>
              <a:t>40%</a:t>
            </a:fld>
            <a:endParaRPr lang="en-US" sz="1800" b="0" dirty="0">
              <a:solidFill>
                <a:schemeClr val="bg1"/>
              </a:solidFill>
              <a:sym typeface="+mn-lt"/>
            </a:endParaRPr>
          </a:p>
        </p:txBody>
      </p:sp>
      <p:sp>
        <p:nvSpPr>
          <p:cNvPr id="11" name="Rectangle 10"/>
          <p:cNvSpPr/>
          <p:nvPr>
            <p:custDataLst>
              <p:tags r:id="rId9"/>
            </p:custDataLst>
          </p:nvPr>
        </p:nvSpPr>
        <p:spPr bwMode="auto">
          <a:xfrm>
            <a:off x="2481509" y="6099659"/>
            <a:ext cx="983269" cy="2691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noAutofit/>
          </a:bodyPr>
          <a:lstStyle/>
          <a:p>
            <a:pPr algn="r" defTabSz="448056"/>
            <a:fld id="{008BC024-00A3-4BC6-AB7C-1A4AB7C02A7D}" type="datetime'''''''''''''''''''''''''''''U''S'''''' Lar''''''''''g''e'">
              <a:rPr lang="en-US" sz="1800" b="0">
                <a:solidFill>
                  <a:srgbClr val="474747"/>
                </a:solidFill>
                <a:sym typeface="+mn-lt"/>
              </a:rPr>
              <a:pPr algn="r" defTabSz="448056"/>
              <a:t>US Large</a:t>
            </a:fld>
            <a:endParaRPr lang="en-US" sz="1800" b="0" dirty="0">
              <a:solidFill>
                <a:srgbClr val="474747"/>
              </a:solidFill>
              <a:sym typeface="+mn-lt"/>
            </a:endParaRPr>
          </a:p>
        </p:txBody>
      </p:sp>
      <p:sp>
        <p:nvSpPr>
          <p:cNvPr id="17" name="Rectangle 16"/>
          <p:cNvSpPr/>
          <p:nvPr>
            <p:custDataLst>
              <p:tags r:id="rId10"/>
            </p:custDataLst>
          </p:nvPr>
        </p:nvSpPr>
        <p:spPr bwMode="gray">
          <a:xfrm>
            <a:off x="3019817" y="2337500"/>
            <a:ext cx="510304" cy="2691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31115" tIns="0" rIns="31115" bIns="0" rtlCol="0" anchor="ctr" anchorCtr="0">
            <a:noAutofit/>
          </a:bodyPr>
          <a:lstStyle/>
          <a:p>
            <a:pPr algn="ctr" defTabSz="448056"/>
            <a:fld id="{70015ABD-EFCC-46FC-A020-B3864019A454}" type="datetime'''''''''''''''''''''''2''''''''''''0%'''''''''''''''''''">
              <a:rPr lang="en-US" sz="1800" b="0">
                <a:solidFill>
                  <a:srgbClr val="474747"/>
                </a:solidFill>
                <a:sym typeface="+mn-lt"/>
              </a:rPr>
              <a:pPr algn="ctr" defTabSz="448056"/>
              <a:t>20%</a:t>
            </a:fld>
            <a:endParaRPr lang="en-US" sz="1800" b="0" dirty="0">
              <a:solidFill>
                <a:srgbClr val="474747"/>
              </a:solidFill>
              <a:sym typeface="+mn-lt"/>
            </a:endParaRPr>
          </a:p>
        </p:txBody>
      </p:sp>
      <p:sp>
        <p:nvSpPr>
          <p:cNvPr id="16" name="Rectangle 15"/>
          <p:cNvSpPr/>
          <p:nvPr>
            <p:custDataLst>
              <p:tags r:id="rId11"/>
            </p:custDataLst>
          </p:nvPr>
        </p:nvSpPr>
        <p:spPr bwMode="auto">
          <a:xfrm>
            <a:off x="2142344" y="1962529"/>
            <a:ext cx="970822" cy="2691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noAutofit/>
          </a:bodyPr>
          <a:lstStyle/>
          <a:p>
            <a:pPr algn="r" defTabSz="448056"/>
            <a:fld id="{A5D47F36-7A9E-4D60-8E7B-9EBF36B435E9}" type="datetime'''U''S'''' ''''S''''''''''''''''''m''''''''a''''''''''ll'''''">
              <a:rPr lang="en-US" sz="1800" b="0">
                <a:solidFill>
                  <a:srgbClr val="474747"/>
                </a:solidFill>
                <a:sym typeface="+mn-lt"/>
              </a:rPr>
              <a:pPr algn="r" defTabSz="448056"/>
              <a:t>US Small</a:t>
            </a:fld>
            <a:endParaRPr lang="en-US" sz="1800" b="0" dirty="0">
              <a:solidFill>
                <a:srgbClr val="474747"/>
              </a:solidFill>
              <a:sym typeface="+mn-lt"/>
            </a:endParaRPr>
          </a:p>
        </p:txBody>
      </p:sp>
      <p:sp>
        <p:nvSpPr>
          <p:cNvPr id="18" name="Rectangle 17"/>
          <p:cNvSpPr/>
          <p:nvPr>
            <p:custDataLst>
              <p:tags r:id="rId12"/>
            </p:custDataLst>
          </p:nvPr>
        </p:nvSpPr>
        <p:spPr bwMode="auto">
          <a:xfrm>
            <a:off x="6871225" y="3431296"/>
            <a:ext cx="1605591" cy="2691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noAutofit/>
          </a:bodyPr>
          <a:lstStyle/>
          <a:p>
            <a:pPr defTabSz="448056"/>
            <a:fld id="{6FB9E1AE-DC45-42E5-830D-53408B5B9221}" type="datetime'E''merg''''''''i''ng'' ''''''''''M''''''k''''''''''''ts'">
              <a:rPr lang="en-US" sz="1800" b="0">
                <a:solidFill>
                  <a:srgbClr val="474747"/>
                </a:solidFill>
                <a:sym typeface="+mn-lt"/>
              </a:rPr>
              <a:pPr defTabSz="448056"/>
              <a:t>Emerging Mkts</a:t>
            </a:fld>
            <a:endParaRPr lang="en-US" sz="1800" b="0" dirty="0">
              <a:solidFill>
                <a:srgbClr val="474747"/>
              </a:solidFill>
              <a:sym typeface="+mn-lt"/>
            </a:endParaRPr>
          </a:p>
        </p:txBody>
      </p:sp>
      <p:sp>
        <p:nvSpPr>
          <p:cNvPr id="19" name="Rectangle 18"/>
          <p:cNvSpPr/>
          <p:nvPr>
            <p:custDataLst>
              <p:tags r:id="rId13"/>
            </p:custDataLst>
          </p:nvPr>
        </p:nvSpPr>
        <p:spPr bwMode="gray">
          <a:xfrm>
            <a:off x="6196772" y="3431296"/>
            <a:ext cx="510304" cy="2691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31115" tIns="0" rIns="31115" bIns="0" rtlCol="0" anchor="ctr" anchorCtr="0">
            <a:noAutofit/>
          </a:bodyPr>
          <a:lstStyle/>
          <a:p>
            <a:pPr algn="ctr" defTabSz="448056"/>
            <a:fld id="{3F71F116-67A5-41AF-8DFE-23B66183387C}" type="datetime'''''''1''0''''''''''''''''''''''''''''''''%'''''''">
              <a:rPr lang="en-US" sz="1800" b="0">
                <a:solidFill>
                  <a:schemeClr val="bg1"/>
                </a:solidFill>
                <a:sym typeface="+mn-lt"/>
              </a:rPr>
              <a:pPr algn="ctr" defTabSz="448056"/>
              <a:t>10%</a:t>
            </a:fld>
            <a:endParaRPr lang="en-US" sz="1800" b="0" dirty="0">
              <a:solidFill>
                <a:schemeClr val="bg1"/>
              </a:solidFill>
              <a:sym typeface="+mn-lt"/>
            </a:endParaRPr>
          </a:p>
        </p:txBody>
      </p:sp>
      <p:cxnSp>
        <p:nvCxnSpPr>
          <p:cNvPr id="21" name="Straight Connector 20"/>
          <p:cNvCxnSpPr/>
          <p:nvPr/>
        </p:nvCxnSpPr>
        <p:spPr>
          <a:xfrm>
            <a:off x="2627755" y="1199759"/>
            <a:ext cx="3677352"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74372959"/>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4121" y="531417"/>
            <a:ext cx="7691901" cy="537718"/>
          </a:xfrm>
        </p:spPr>
        <p:txBody>
          <a:bodyPr/>
          <a:lstStyle/>
          <a:p>
            <a:r>
              <a:rPr lang="en-US" sz="4800" dirty="0">
                <a:solidFill>
                  <a:srgbClr val="8F8F8F"/>
                </a:solidFill>
                <a:latin typeface="Bebas Neue Bold" panose="020B0606020202050201" pitchFamily="34" charset="0"/>
              </a:rPr>
              <a:t>There is no one right answer</a:t>
            </a:r>
          </a:p>
        </p:txBody>
      </p:sp>
      <p:sp>
        <p:nvSpPr>
          <p:cNvPr id="5" name="Text Placeholder 4"/>
          <p:cNvSpPr>
            <a:spLocks noGrp="1"/>
          </p:cNvSpPr>
          <p:nvPr>
            <p:ph type="body" sz="quarter" idx="4294967295"/>
          </p:nvPr>
        </p:nvSpPr>
        <p:spPr>
          <a:xfrm>
            <a:off x="0" y="6374315"/>
            <a:ext cx="8961438" cy="123111"/>
          </a:xfrm>
        </p:spPr>
        <p:txBody>
          <a:bodyPr/>
          <a:lstStyle/>
          <a:p>
            <a:endParaRPr lang="en-US" dirty="0"/>
          </a:p>
        </p:txBody>
      </p:sp>
      <p:pic>
        <p:nvPicPr>
          <p:cNvPr id="665602" name="Picture 2"/>
          <p:cNvPicPr>
            <a:picLocks noChangeAspect="1" noChangeArrowheads="1"/>
          </p:cNvPicPr>
          <p:nvPr/>
        </p:nvPicPr>
        <p:blipFill>
          <a:blip r:embed="rId3" cstate="print"/>
          <a:srcRect/>
          <a:stretch>
            <a:fillRect/>
          </a:stretch>
        </p:blipFill>
        <p:spPr bwMode="auto">
          <a:xfrm>
            <a:off x="4764507" y="1572027"/>
            <a:ext cx="3915214" cy="2336921"/>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493644" y="1647752"/>
            <a:ext cx="3924032" cy="4656205"/>
          </a:xfrm>
          <a:prstGeom prst="rect">
            <a:avLst/>
          </a:prstGeom>
          <a:noFill/>
          <a:ln w="9525">
            <a:noFill/>
            <a:miter lim="800000"/>
            <a:headEnd/>
            <a:tailEnd/>
          </a:ln>
        </p:spPr>
      </p:pic>
      <p:cxnSp>
        <p:nvCxnSpPr>
          <p:cNvPr id="6" name="Straight Connector 5"/>
          <p:cNvCxnSpPr/>
          <p:nvPr/>
        </p:nvCxnSpPr>
        <p:spPr>
          <a:xfrm>
            <a:off x="770090" y="1188142"/>
            <a:ext cx="5952024"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59059700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1556" y="1557"/>
          <a:ext cx="1555" cy="1555"/>
        </p:xfrm>
        <a:graphic>
          <a:graphicData uri="http://schemas.openxmlformats.org/presentationml/2006/ole">
            <mc:AlternateContent xmlns:mc="http://schemas.openxmlformats.org/markup-compatibility/2006">
              <mc:Choice xmlns:v="urn:schemas-microsoft-com:vml" Requires="v">
                <p:oleObj spid="_x0000_s13317" name="think-cell Slide" r:id="rId10" imgW="270" imgH="270" progId="TCLayout.ActiveDocument.1">
                  <p:embed/>
                </p:oleObj>
              </mc:Choice>
              <mc:Fallback>
                <p:oleObj name="think-cell Slide" r:id="rId10" imgW="270" imgH="270" progId="TCLayout.ActiveDocument.1">
                  <p:embed/>
                  <p:pic>
                    <p:nvPicPr>
                      <p:cNvPr id="15" name="Object 14"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56" y="1557"/>
                        <a:ext cx="1555" cy="15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hidden="1"/>
          <p:cNvSpPr/>
          <p:nvPr>
            <p:custDataLst>
              <p:tags r:id="rId3"/>
            </p:custDataLst>
          </p:nvPr>
        </p:nvSpPr>
        <p:spPr bwMode="auto">
          <a:xfrm>
            <a:off x="0" y="0"/>
            <a:ext cx="155581" cy="15559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defTabSz="448056"/>
            <a:endParaRPr lang="en-US" sz="4800" b="0" dirty="0">
              <a:solidFill>
                <a:prstClr val="white"/>
              </a:solidFill>
              <a:latin typeface="Bebas Neue Bold" panose="020B0604020202020204" charset="0"/>
              <a:ea typeface="+mj-ea"/>
              <a:cs typeface="Arial" panose="020B0604020202020204" pitchFamily="34" charset="0"/>
              <a:sym typeface="Bebas Neue Bold" panose="020B0604020202020204" charset="0"/>
            </a:endParaRPr>
          </a:p>
        </p:txBody>
      </p:sp>
      <p:sp>
        <p:nvSpPr>
          <p:cNvPr id="4" name="Title 3"/>
          <p:cNvSpPr>
            <a:spLocks noGrp="1"/>
          </p:cNvSpPr>
          <p:nvPr>
            <p:ph type="title"/>
          </p:nvPr>
        </p:nvSpPr>
        <p:spPr>
          <a:xfrm>
            <a:off x="633325" y="516943"/>
            <a:ext cx="7691901" cy="537718"/>
          </a:xfrm>
        </p:spPr>
        <p:txBody>
          <a:bodyPr vert="horz"/>
          <a:lstStyle/>
          <a:p>
            <a:pPr algn="ctr"/>
            <a:r>
              <a:rPr lang="en-US" sz="4800" b="0" dirty="0">
                <a:solidFill>
                  <a:srgbClr val="8F8F8F"/>
                </a:solidFill>
                <a:latin typeface="Bebas Neue Bold" panose="020B0606020202050201" pitchFamily="34" charset="0"/>
              </a:rPr>
              <a:t>A 3 fund portfolio</a:t>
            </a:r>
          </a:p>
        </p:txBody>
      </p:sp>
      <p:graphicFrame>
        <p:nvGraphicFramePr>
          <p:cNvPr id="19" name="Chart 18">
            <a:extLst>
              <a:ext uri="{FF2B5EF4-FFF2-40B4-BE49-F238E27FC236}">
                <a16:creationId xmlns:a16="http://schemas.microsoft.com/office/drawing/2014/main" id="{35781FB5-DE6C-4E76-B8F1-94F9527525F1}"/>
              </a:ext>
            </a:extLst>
          </p:cNvPr>
          <p:cNvGraphicFramePr/>
          <p:nvPr>
            <p:custDataLst>
              <p:tags r:id="rId4"/>
            </p:custDataLst>
          </p:nvPr>
        </p:nvGraphicFramePr>
        <p:xfrm>
          <a:off x="550863" y="1752600"/>
          <a:ext cx="3938587" cy="3938588"/>
        </p:xfrm>
        <a:graphic>
          <a:graphicData uri="http://schemas.openxmlformats.org/drawingml/2006/chart">
            <c:chart xmlns:c="http://schemas.openxmlformats.org/drawingml/2006/chart" xmlns:r="http://schemas.openxmlformats.org/officeDocument/2006/relationships" r:id="rId12"/>
          </a:graphicData>
        </a:graphic>
      </p:graphicFrame>
      <p:sp>
        <p:nvSpPr>
          <p:cNvPr id="10" name="Rectangle 9"/>
          <p:cNvSpPr/>
          <p:nvPr>
            <p:custDataLst>
              <p:tags r:id="rId5"/>
            </p:custDataLst>
          </p:nvPr>
        </p:nvSpPr>
        <p:spPr bwMode="auto">
          <a:xfrm>
            <a:off x="1404938" y="1597025"/>
            <a:ext cx="606425" cy="2746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rtlCol="0" anchor="ctr" anchorCtr="0">
            <a:noAutofit/>
          </a:bodyPr>
          <a:lstStyle/>
          <a:p>
            <a:pPr algn="r" defTabSz="448056"/>
            <a:fld id="{F9A5C33B-B2C1-45AD-B904-824BA036CC43}" type="datetime'''''''B''''''''''''''''''o''''''''''''''''''''nds'''''">
              <a:rPr lang="en-US" altLang="en-US" sz="1800" b="0" smtClean="0">
                <a:solidFill>
                  <a:srgbClr val="474747"/>
                </a:solidFill>
                <a:effectLst/>
              </a:rPr>
              <a:pPr algn="r" defTabSz="448056"/>
              <a:t>Bonds</a:t>
            </a:fld>
            <a:endParaRPr lang="en-US" sz="1800" b="0" dirty="0">
              <a:solidFill>
                <a:srgbClr val="474747"/>
              </a:solidFill>
              <a:sym typeface="+mn-lt"/>
            </a:endParaRPr>
          </a:p>
        </p:txBody>
      </p:sp>
      <p:sp>
        <p:nvSpPr>
          <p:cNvPr id="9" name="Rectangle 8"/>
          <p:cNvSpPr/>
          <p:nvPr>
            <p:custDataLst>
              <p:tags r:id="rId6"/>
            </p:custDataLst>
          </p:nvPr>
        </p:nvSpPr>
        <p:spPr bwMode="auto">
          <a:xfrm>
            <a:off x="2647950" y="1533525"/>
            <a:ext cx="1936750" cy="2746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rtlCol="0" anchor="ctr" anchorCtr="0">
            <a:noAutofit/>
          </a:bodyPr>
          <a:lstStyle/>
          <a:p>
            <a:pPr defTabSz="448056"/>
            <a:fld id="{E4A5C423-3950-4E11-ACBC-FDE1651CCB79}" type="datetime'''''I''''nt''e''r''''''nat''ion''a''''l'' ''St''''oc''''''ks'">
              <a:rPr lang="en-US" altLang="en-US" sz="1800" b="0" smtClean="0">
                <a:solidFill>
                  <a:srgbClr val="474747"/>
                </a:solidFill>
                <a:effectLst/>
              </a:rPr>
              <a:pPr/>
              <a:t>International Stocks</a:t>
            </a:fld>
            <a:endParaRPr lang="en-US" sz="1800" b="0" dirty="0">
              <a:solidFill>
                <a:srgbClr val="474747"/>
              </a:solidFill>
              <a:sym typeface="+mn-lt"/>
            </a:endParaRPr>
          </a:p>
        </p:txBody>
      </p:sp>
      <p:sp>
        <p:nvSpPr>
          <p:cNvPr id="18" name="Rectangle 17"/>
          <p:cNvSpPr/>
          <p:nvPr>
            <p:custDataLst>
              <p:tags r:id="rId7"/>
            </p:custDataLst>
          </p:nvPr>
        </p:nvSpPr>
        <p:spPr bwMode="auto">
          <a:xfrm>
            <a:off x="968374" y="5545138"/>
            <a:ext cx="952500" cy="2746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rtlCol="0" anchor="ctr" anchorCtr="0">
            <a:noAutofit/>
          </a:bodyPr>
          <a:lstStyle/>
          <a:p>
            <a:pPr algn="r" defTabSz="448056"/>
            <a:r>
              <a:rPr lang="en-US" sz="1800" b="0" dirty="0">
                <a:solidFill>
                  <a:srgbClr val="474747"/>
                </a:solidFill>
                <a:sym typeface="+mn-lt"/>
              </a:rPr>
              <a:t>US Stocks</a:t>
            </a:r>
          </a:p>
        </p:txBody>
      </p:sp>
      <p:cxnSp>
        <p:nvCxnSpPr>
          <p:cNvPr id="21" name="Straight Connector 20"/>
          <p:cNvCxnSpPr/>
          <p:nvPr/>
        </p:nvCxnSpPr>
        <p:spPr>
          <a:xfrm>
            <a:off x="2627755" y="1199759"/>
            <a:ext cx="3677352"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
        <p:nvSpPr>
          <p:cNvPr id="40" name="Isosceles Triangle 39">
            <a:extLst>
              <a:ext uri="{FF2B5EF4-FFF2-40B4-BE49-F238E27FC236}">
                <a16:creationId xmlns:a16="http://schemas.microsoft.com/office/drawing/2014/main" id="{D9C49E90-74DC-411A-B045-D13730D0C8DC}"/>
              </a:ext>
            </a:extLst>
          </p:cNvPr>
          <p:cNvSpPr/>
          <p:nvPr/>
        </p:nvSpPr>
        <p:spPr bwMode="auto">
          <a:xfrm rot="5400000">
            <a:off x="3223146" y="3337992"/>
            <a:ext cx="3384068" cy="451410"/>
          </a:xfrm>
          <a:prstGeom prst="triangl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
        <p:nvSpPr>
          <p:cNvPr id="47" name="TextBox 46">
            <a:extLst>
              <a:ext uri="{FF2B5EF4-FFF2-40B4-BE49-F238E27FC236}">
                <a16:creationId xmlns:a16="http://schemas.microsoft.com/office/drawing/2014/main" id="{F333A12D-C560-4F64-8EA6-34C74557C76D}"/>
              </a:ext>
            </a:extLst>
          </p:cNvPr>
          <p:cNvSpPr txBox="1"/>
          <p:nvPr/>
        </p:nvSpPr>
        <p:spPr>
          <a:xfrm>
            <a:off x="5340910" y="1871663"/>
            <a:ext cx="3455849" cy="4524315"/>
          </a:xfrm>
          <a:prstGeom prst="rect">
            <a:avLst/>
          </a:prstGeom>
          <a:noFill/>
        </p:spPr>
        <p:txBody>
          <a:bodyPr wrap="square">
            <a:spAutoFit/>
          </a:bodyPr>
          <a:lstStyle/>
          <a:p>
            <a:pPr algn="l"/>
            <a:r>
              <a:rPr lang="en-US" sz="1800" i="0" dirty="0">
                <a:solidFill>
                  <a:srgbClr val="333333"/>
                </a:solidFill>
                <a:effectLst/>
                <a:latin typeface="+mn-lt"/>
              </a:rPr>
              <a:t>Vanguard:</a:t>
            </a:r>
          </a:p>
          <a:p>
            <a:pPr marL="342900" indent="-342900" algn="l">
              <a:buFont typeface="+mj-lt"/>
              <a:buAutoNum type="arabicPeriod"/>
            </a:pPr>
            <a:r>
              <a:rPr lang="en-US" sz="1800" b="0" i="0" dirty="0">
                <a:solidFill>
                  <a:srgbClr val="333333"/>
                </a:solidFill>
                <a:effectLst/>
                <a:latin typeface="+mn-lt"/>
              </a:rPr>
              <a:t>Vanguard Total Stock Market Index Fund (VTSAX)</a:t>
            </a:r>
          </a:p>
          <a:p>
            <a:pPr marL="342900" indent="-342900" algn="l">
              <a:buFont typeface="+mj-lt"/>
              <a:buAutoNum type="arabicPeriod"/>
            </a:pPr>
            <a:r>
              <a:rPr lang="en-US" sz="1800" b="0" i="0" dirty="0">
                <a:solidFill>
                  <a:srgbClr val="333333"/>
                </a:solidFill>
                <a:effectLst/>
                <a:latin typeface="+mn-lt"/>
              </a:rPr>
              <a:t>Vanguard Total International Stock Index Fund (VTIAX)</a:t>
            </a:r>
          </a:p>
          <a:p>
            <a:pPr marL="342900" indent="-342900" algn="l">
              <a:buFont typeface="+mj-lt"/>
              <a:buAutoNum type="arabicPeriod"/>
            </a:pPr>
            <a:r>
              <a:rPr lang="en-US" sz="1800" b="0" i="0" dirty="0">
                <a:solidFill>
                  <a:srgbClr val="333333"/>
                </a:solidFill>
                <a:effectLst/>
                <a:latin typeface="+mn-lt"/>
              </a:rPr>
              <a:t>Vanguard Total Bond Market Fund (VBTLX)</a:t>
            </a:r>
          </a:p>
          <a:p>
            <a:pPr marL="342900" indent="-342900" algn="l">
              <a:buFont typeface="+mj-lt"/>
              <a:buAutoNum type="arabicPeriod"/>
            </a:pPr>
            <a:endParaRPr lang="en-US" sz="1800" b="0" dirty="0">
              <a:solidFill>
                <a:srgbClr val="333333"/>
              </a:solidFill>
              <a:latin typeface="+mn-lt"/>
            </a:endParaRPr>
          </a:p>
          <a:p>
            <a:pPr marL="342900" indent="-342900" algn="l">
              <a:buFont typeface="+mj-lt"/>
              <a:buAutoNum type="arabicPeriod"/>
            </a:pPr>
            <a:endParaRPr lang="en-US" sz="1800" b="0" i="0" dirty="0">
              <a:solidFill>
                <a:srgbClr val="333333"/>
              </a:solidFill>
              <a:effectLst/>
              <a:latin typeface="+mn-lt"/>
            </a:endParaRPr>
          </a:p>
          <a:p>
            <a:pPr algn="l"/>
            <a:r>
              <a:rPr lang="en-US" sz="1800" dirty="0">
                <a:solidFill>
                  <a:srgbClr val="333333"/>
                </a:solidFill>
                <a:latin typeface="+mn-lt"/>
              </a:rPr>
              <a:t>Fidelity:</a:t>
            </a:r>
          </a:p>
          <a:p>
            <a:pPr marL="342900" indent="-342900" algn="l">
              <a:buFont typeface="+mj-lt"/>
              <a:buAutoNum type="arabicPeriod"/>
            </a:pPr>
            <a:r>
              <a:rPr lang="en-US" sz="1800" b="0" i="0" dirty="0">
                <a:solidFill>
                  <a:srgbClr val="333333"/>
                </a:solidFill>
                <a:effectLst/>
                <a:latin typeface="+mn-lt"/>
              </a:rPr>
              <a:t>Fidelity Total Market Index Fund (FSKAX)</a:t>
            </a:r>
          </a:p>
          <a:p>
            <a:pPr marL="342900" indent="-342900" algn="l">
              <a:buFont typeface="+mj-lt"/>
              <a:buAutoNum type="arabicPeriod"/>
            </a:pPr>
            <a:r>
              <a:rPr lang="en-US" sz="1800" b="0" i="0" dirty="0">
                <a:solidFill>
                  <a:srgbClr val="333333"/>
                </a:solidFill>
                <a:effectLst/>
                <a:latin typeface="+mn-lt"/>
              </a:rPr>
              <a:t>Fidelity Total International Index Fund (FTIHX)</a:t>
            </a:r>
          </a:p>
          <a:p>
            <a:pPr marL="342900" indent="-342900" algn="l">
              <a:buFont typeface="+mj-lt"/>
              <a:buAutoNum type="arabicPeriod"/>
            </a:pPr>
            <a:r>
              <a:rPr lang="en-US" sz="1800" b="0" i="0" dirty="0">
                <a:solidFill>
                  <a:srgbClr val="333333"/>
                </a:solidFill>
                <a:effectLst/>
                <a:latin typeface="+mn-lt"/>
              </a:rPr>
              <a:t>Fidelity U. S. Bond Index Fund (FXNAX)</a:t>
            </a:r>
          </a:p>
        </p:txBody>
      </p:sp>
    </p:spTree>
    <p:extLst>
      <p:ext uri="{BB962C8B-B14F-4D97-AF65-F5344CB8AC3E}">
        <p14:creationId xmlns:p14="http://schemas.microsoft.com/office/powerpoint/2010/main" val="192116988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5">
            <a:extLst>
              <a:ext uri="{FF2B5EF4-FFF2-40B4-BE49-F238E27FC236}">
                <a16:creationId xmlns:a16="http://schemas.microsoft.com/office/drawing/2014/main" id="{1ED3111C-5134-449F-90BE-DF1C89447F15}"/>
              </a:ext>
            </a:extLst>
          </p:cNvPr>
          <p:cNvSpPr txBox="1">
            <a:spLocks/>
          </p:cNvSpPr>
          <p:nvPr/>
        </p:nvSpPr>
        <p:spPr>
          <a:xfrm>
            <a:off x="438913" y="1568450"/>
            <a:ext cx="6305078" cy="105907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72084" fontAlgn="auto">
              <a:spcBef>
                <a:spcPts val="735"/>
              </a:spcBef>
              <a:spcAft>
                <a:spcPts val="0"/>
              </a:spcAft>
              <a:defRPr/>
            </a:pPr>
            <a:r>
              <a:rPr lang="en-US" sz="3234" spc="-110">
                <a:solidFill>
                  <a:sysClr val="windowText" lastClr="000000"/>
                </a:solidFill>
              </a:rPr>
              <a:t>College Life Accounts</a:t>
            </a:r>
            <a:r>
              <a:rPr lang="en-US" sz="3234" spc="-110">
                <a:solidFill>
                  <a:srgbClr val="8C2332"/>
                </a:solidFill>
              </a:rPr>
              <a:t> </a:t>
            </a:r>
            <a:r>
              <a:rPr lang="en-US" sz="3234" spc="-110">
                <a:solidFill>
                  <a:sysClr val="windowText" lastClr="000000"/>
                </a:solidFill>
              </a:rPr>
              <a:t>Support</a:t>
            </a:r>
            <a:br>
              <a:rPr lang="en-US" sz="3234" spc="-110">
                <a:solidFill>
                  <a:sysClr val="windowText" lastClr="000000"/>
                </a:solidFill>
              </a:rPr>
            </a:br>
            <a:r>
              <a:rPr lang="en-US" sz="3234" spc="-110">
                <a:solidFill>
                  <a:sysClr val="windowText" lastClr="000000"/>
                </a:solidFill>
              </a:rPr>
              <a:t>Students Financial </a:t>
            </a:r>
            <a:r>
              <a:rPr lang="en-US" sz="3234" spc="-110">
                <a:solidFill>
                  <a:srgbClr val="8C2332"/>
                </a:solidFill>
              </a:rPr>
              <a:t>Independence</a:t>
            </a:r>
          </a:p>
        </p:txBody>
      </p:sp>
      <p:sp>
        <p:nvSpPr>
          <p:cNvPr id="26" name="Rectangle 25">
            <a:extLst>
              <a:ext uri="{FF2B5EF4-FFF2-40B4-BE49-F238E27FC236}">
                <a16:creationId xmlns:a16="http://schemas.microsoft.com/office/drawing/2014/main" id="{45797A6C-A79C-4C60-B4F4-EB57BF70CF4B}"/>
              </a:ext>
            </a:extLst>
          </p:cNvPr>
          <p:cNvSpPr/>
          <p:nvPr/>
        </p:nvSpPr>
        <p:spPr>
          <a:xfrm>
            <a:off x="0" y="1576134"/>
            <a:ext cx="282591" cy="936877"/>
          </a:xfrm>
          <a:prstGeom prst="rect">
            <a:avLst/>
          </a:prstGeom>
          <a:solidFill>
            <a:srgbClr val="8C2332"/>
          </a:solidFill>
          <a:ln w="12700" cap="flat" cmpd="sng" algn="ctr">
            <a:noFill/>
            <a:prstDash val="solid"/>
            <a:miter lim="800000"/>
          </a:ln>
          <a:effectLst/>
        </p:spPr>
        <p:txBody>
          <a:bodyPr rtlCol="0" anchor="ctr"/>
          <a:lstStyle/>
          <a:p>
            <a:pPr algn="ctr" defTabSz="672084" fontAlgn="auto">
              <a:spcBef>
                <a:spcPts val="0"/>
              </a:spcBef>
              <a:spcAft>
                <a:spcPts val="0"/>
              </a:spcAft>
              <a:defRPr/>
            </a:pPr>
            <a:endParaRPr lang="en-US" sz="1323" b="0" kern="0">
              <a:solidFill>
                <a:prstClr val="white"/>
              </a:solidFill>
              <a:latin typeface="Calibri" panose="020F0502020204030204"/>
            </a:endParaRPr>
          </a:p>
        </p:txBody>
      </p:sp>
      <p:grpSp>
        <p:nvGrpSpPr>
          <p:cNvPr id="38" name="Group 37">
            <a:extLst>
              <a:ext uri="{FF2B5EF4-FFF2-40B4-BE49-F238E27FC236}">
                <a16:creationId xmlns:a16="http://schemas.microsoft.com/office/drawing/2014/main" id="{E5D27CCB-BB56-44B9-88E3-A89C8B900E3A}"/>
              </a:ext>
            </a:extLst>
          </p:cNvPr>
          <p:cNvGrpSpPr/>
          <p:nvPr/>
        </p:nvGrpSpPr>
        <p:grpSpPr>
          <a:xfrm>
            <a:off x="6045755" y="3345860"/>
            <a:ext cx="2476769" cy="1820783"/>
            <a:chOff x="8225223" y="3408760"/>
            <a:chExt cx="3369635" cy="2477168"/>
          </a:xfrm>
        </p:grpSpPr>
        <p:sp>
          <p:nvSpPr>
            <p:cNvPr id="24" name="Text Placeholder 20">
              <a:extLst>
                <a:ext uri="{FF2B5EF4-FFF2-40B4-BE49-F238E27FC236}">
                  <a16:creationId xmlns:a16="http://schemas.microsoft.com/office/drawing/2014/main" id="{D7818930-0258-4A20-A681-3BC6EB190CE4}"/>
                </a:ext>
              </a:extLst>
            </p:cNvPr>
            <p:cNvSpPr txBox="1">
              <a:spLocks/>
            </p:cNvSpPr>
            <p:nvPr/>
          </p:nvSpPr>
          <p:spPr>
            <a:xfrm>
              <a:off x="8225224" y="4716067"/>
              <a:ext cx="3369634" cy="1169861"/>
            </a:xfrm>
            <a:prstGeom prst="rect">
              <a:avLst/>
            </a:prstGeom>
          </p:spPr>
          <p:txBody>
            <a:bodyPr wrap="square" lIns="67211" tIns="33605" rIns="67211" bIns="33605" anchor="t">
              <a:spAutoFit/>
            </a:bodyPr>
            <a:lstStyle>
              <a:lvl1pPr marL="0" indent="0" algn="l" defTabSz="914400"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defRPr/>
              </a:pPr>
              <a:r>
                <a:rPr lang="en-ID" sz="1029">
                  <a:solidFill>
                    <a:schemeClr val="tx2">
                      <a:lumMod val="75000"/>
                    </a:schemeClr>
                  </a:solidFill>
                  <a:latin typeface="Klinic Slab Book"/>
                  <a:ea typeface="Open Sans"/>
                  <a:cs typeface="Open Sans"/>
                </a:rPr>
                <a:t>Membership extends to all family members, and you can link external accounts and customize shared access to Online Banking, Mobile banking, and Apple Pay ready. </a:t>
              </a:r>
              <a:endParaRPr lang="en-US" sz="1029">
                <a:solidFill>
                  <a:schemeClr val="tx2">
                    <a:lumMod val="75000"/>
                  </a:schemeClr>
                </a:solidFill>
              </a:endParaRPr>
            </a:p>
          </p:txBody>
        </p:sp>
        <p:sp>
          <p:nvSpPr>
            <p:cNvPr id="25" name="Text Placeholder 21">
              <a:extLst>
                <a:ext uri="{FF2B5EF4-FFF2-40B4-BE49-F238E27FC236}">
                  <a16:creationId xmlns:a16="http://schemas.microsoft.com/office/drawing/2014/main" id="{D39DB33B-CE62-4FFF-B690-60F29825C9FB}"/>
                </a:ext>
              </a:extLst>
            </p:cNvPr>
            <p:cNvSpPr txBox="1">
              <a:spLocks/>
            </p:cNvSpPr>
            <p:nvPr/>
          </p:nvSpPr>
          <p:spPr>
            <a:xfrm>
              <a:off x="8225223" y="4301201"/>
              <a:ext cx="3369635" cy="3471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72084" fontAlgn="auto">
                <a:spcBef>
                  <a:spcPts val="735"/>
                </a:spcBef>
                <a:spcAft>
                  <a:spcPts val="0"/>
                </a:spcAft>
                <a:defRPr/>
              </a:pPr>
              <a:r>
                <a:rPr lang="en-US" sz="1176">
                  <a:solidFill>
                    <a:sysClr val="windowText" lastClr="000000"/>
                  </a:solidFill>
                </a:rPr>
                <a:t>Access For All</a:t>
              </a:r>
            </a:p>
          </p:txBody>
        </p:sp>
        <p:grpSp>
          <p:nvGrpSpPr>
            <p:cNvPr id="27" name="Group 26">
              <a:extLst>
                <a:ext uri="{FF2B5EF4-FFF2-40B4-BE49-F238E27FC236}">
                  <a16:creationId xmlns:a16="http://schemas.microsoft.com/office/drawing/2014/main" id="{8986A780-50A8-4708-A869-6A626C923B08}"/>
                </a:ext>
              </a:extLst>
            </p:cNvPr>
            <p:cNvGrpSpPr/>
            <p:nvPr/>
          </p:nvGrpSpPr>
          <p:grpSpPr>
            <a:xfrm>
              <a:off x="8225223" y="3408760"/>
              <a:ext cx="599431" cy="689327"/>
              <a:chOff x="8225223" y="3408760"/>
              <a:chExt cx="599431" cy="689327"/>
            </a:xfrm>
          </p:grpSpPr>
          <p:sp>
            <p:nvSpPr>
              <p:cNvPr id="28" name="Oval 27">
                <a:extLst>
                  <a:ext uri="{FF2B5EF4-FFF2-40B4-BE49-F238E27FC236}">
                    <a16:creationId xmlns:a16="http://schemas.microsoft.com/office/drawing/2014/main" id="{2A987DC5-94AF-46B7-8C83-C71B19336F6F}"/>
                  </a:ext>
                </a:extLst>
              </p:cNvPr>
              <p:cNvSpPr/>
              <p:nvPr/>
            </p:nvSpPr>
            <p:spPr>
              <a:xfrm>
                <a:off x="8240908" y="3529401"/>
                <a:ext cx="568685" cy="568686"/>
              </a:xfrm>
              <a:prstGeom prst="ellipse">
                <a:avLst/>
              </a:prstGeom>
              <a:solidFill>
                <a:srgbClr val="6C0008">
                  <a:alpha val="25098"/>
                </a:srgbClr>
              </a:solidFill>
              <a:ln w="12700" cap="flat" cmpd="sng" algn="ctr">
                <a:noFill/>
                <a:prstDash val="solid"/>
                <a:miter lim="800000"/>
              </a:ln>
              <a:effectLst/>
            </p:spPr>
            <p:txBody>
              <a:bodyPr rtlCol="0" anchor="ctr"/>
              <a:lstStyle/>
              <a:p>
                <a:pPr algn="ctr" defTabSz="672084" fontAlgn="auto">
                  <a:spcBef>
                    <a:spcPts val="0"/>
                  </a:spcBef>
                  <a:spcAft>
                    <a:spcPts val="0"/>
                  </a:spcAft>
                  <a:defRPr/>
                </a:pPr>
                <a:endParaRPr lang="en-US" sz="1323" b="0" kern="0">
                  <a:solidFill>
                    <a:prstClr val="white"/>
                  </a:solidFill>
                  <a:latin typeface="Calibri" panose="020F0502020204030204"/>
                </a:endParaRPr>
              </a:p>
            </p:txBody>
          </p:sp>
          <p:pic>
            <p:nvPicPr>
              <p:cNvPr id="29" name="Graphic 28">
                <a:extLst>
                  <a:ext uri="{FF2B5EF4-FFF2-40B4-BE49-F238E27FC236}">
                    <a16:creationId xmlns:a16="http://schemas.microsoft.com/office/drawing/2014/main" id="{44D3562A-9011-4621-9411-04EDF2FDABC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225223" y="3408760"/>
                <a:ext cx="599431" cy="599431"/>
              </a:xfrm>
              <a:prstGeom prst="rect">
                <a:avLst/>
              </a:prstGeom>
            </p:spPr>
          </p:pic>
        </p:grpSp>
      </p:grpSp>
      <p:grpSp>
        <p:nvGrpSpPr>
          <p:cNvPr id="36" name="Group 35">
            <a:extLst>
              <a:ext uri="{FF2B5EF4-FFF2-40B4-BE49-F238E27FC236}">
                <a16:creationId xmlns:a16="http://schemas.microsoft.com/office/drawing/2014/main" id="{C308B1F1-4F4A-4867-8320-2C38F47DCC18}"/>
              </a:ext>
            </a:extLst>
          </p:cNvPr>
          <p:cNvGrpSpPr/>
          <p:nvPr/>
        </p:nvGrpSpPr>
        <p:grpSpPr>
          <a:xfrm>
            <a:off x="438913" y="3341297"/>
            <a:ext cx="2476769" cy="2038157"/>
            <a:chOff x="597138" y="3402551"/>
            <a:chExt cx="3369635" cy="2772905"/>
          </a:xfrm>
        </p:grpSpPr>
        <p:sp>
          <p:nvSpPr>
            <p:cNvPr id="20" name="Text Placeholder 16">
              <a:extLst>
                <a:ext uri="{FF2B5EF4-FFF2-40B4-BE49-F238E27FC236}">
                  <a16:creationId xmlns:a16="http://schemas.microsoft.com/office/drawing/2014/main" id="{81D6925E-DD95-4D8E-9D99-4538FEF291A0}"/>
                </a:ext>
              </a:extLst>
            </p:cNvPr>
            <p:cNvSpPr txBox="1">
              <a:spLocks/>
            </p:cNvSpPr>
            <p:nvPr/>
          </p:nvSpPr>
          <p:spPr>
            <a:xfrm>
              <a:off x="597141" y="4702926"/>
              <a:ext cx="3243337" cy="1472530"/>
            </a:xfrm>
            <a:prstGeom prst="rect">
              <a:avLst/>
            </a:prstGeom>
          </p:spPr>
          <p:txBody>
            <a:bodyPr wrap="square">
              <a:spAutoFit/>
            </a:bodyPr>
            <a:lstStyle>
              <a:lvl1pPr marL="0" indent="0" algn="l" defTabSz="914400"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72084" fontAlgn="auto">
                <a:lnSpc>
                  <a:spcPct val="125000"/>
                </a:lnSpc>
                <a:spcBef>
                  <a:spcPts val="735"/>
                </a:spcBef>
                <a:spcAft>
                  <a:spcPts val="0"/>
                </a:spcAft>
                <a:defRPr/>
              </a:pPr>
              <a:r>
                <a:rPr lang="en-ID" sz="1029">
                  <a:solidFill>
                    <a:schemeClr val="tx2">
                      <a:lumMod val="75000"/>
                    </a:schemeClr>
                  </a:solidFill>
                </a:rPr>
                <a:t>HUECU offers personal finance sessions and access to </a:t>
              </a:r>
              <a:r>
                <a:rPr lang="en-ID" sz="1029" err="1">
                  <a:solidFill>
                    <a:schemeClr val="tx2">
                      <a:lumMod val="75000"/>
                    </a:schemeClr>
                  </a:solidFill>
                </a:rPr>
                <a:t>GreenPath</a:t>
              </a:r>
              <a:r>
                <a:rPr lang="en-ID" sz="1029">
                  <a:solidFill>
                    <a:schemeClr val="tx2">
                      <a:lumMod val="75000"/>
                    </a:schemeClr>
                  </a:solidFill>
                </a:rPr>
                <a:t> Financial Wellness. College life is student friendly designed with the Harvard Undergraduate in mind. </a:t>
              </a:r>
              <a:endParaRPr lang="en-US" sz="1029">
                <a:solidFill>
                  <a:schemeClr val="tx2">
                    <a:lumMod val="75000"/>
                  </a:schemeClr>
                </a:solidFill>
              </a:endParaRPr>
            </a:p>
          </p:txBody>
        </p:sp>
        <p:sp>
          <p:nvSpPr>
            <p:cNvPr id="21" name="Text Placeholder 17">
              <a:extLst>
                <a:ext uri="{FF2B5EF4-FFF2-40B4-BE49-F238E27FC236}">
                  <a16:creationId xmlns:a16="http://schemas.microsoft.com/office/drawing/2014/main" id="{DD1D6DF8-8078-4A7F-8FAA-8E7C22009663}"/>
                </a:ext>
              </a:extLst>
            </p:cNvPr>
            <p:cNvSpPr txBox="1">
              <a:spLocks/>
            </p:cNvSpPr>
            <p:nvPr/>
          </p:nvSpPr>
          <p:spPr>
            <a:xfrm>
              <a:off x="597138" y="4301201"/>
              <a:ext cx="3369635" cy="3471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72084" fontAlgn="auto">
                <a:spcBef>
                  <a:spcPts val="735"/>
                </a:spcBef>
                <a:spcAft>
                  <a:spcPts val="0"/>
                </a:spcAft>
                <a:defRPr/>
              </a:pPr>
              <a:r>
                <a:rPr lang="en-US" sz="1176">
                  <a:solidFill>
                    <a:sysClr val="windowText" lastClr="000000"/>
                  </a:solidFill>
                </a:rPr>
                <a:t>Student Focused</a:t>
              </a:r>
            </a:p>
          </p:txBody>
        </p:sp>
        <p:grpSp>
          <p:nvGrpSpPr>
            <p:cNvPr id="30" name="Group 29">
              <a:extLst>
                <a:ext uri="{FF2B5EF4-FFF2-40B4-BE49-F238E27FC236}">
                  <a16:creationId xmlns:a16="http://schemas.microsoft.com/office/drawing/2014/main" id="{B9F4C13D-686C-4FCC-A315-CE9804F14BF1}"/>
                </a:ext>
              </a:extLst>
            </p:cNvPr>
            <p:cNvGrpSpPr/>
            <p:nvPr/>
          </p:nvGrpSpPr>
          <p:grpSpPr>
            <a:xfrm>
              <a:off x="597138" y="3402551"/>
              <a:ext cx="797805" cy="695536"/>
              <a:chOff x="597138" y="3402551"/>
              <a:chExt cx="797805" cy="695536"/>
            </a:xfrm>
          </p:grpSpPr>
          <p:sp>
            <p:nvSpPr>
              <p:cNvPr id="31" name="Oval 30">
                <a:extLst>
                  <a:ext uri="{FF2B5EF4-FFF2-40B4-BE49-F238E27FC236}">
                    <a16:creationId xmlns:a16="http://schemas.microsoft.com/office/drawing/2014/main" id="{CB77578D-65F4-4926-AB85-15927DF3DB27}"/>
                  </a:ext>
                </a:extLst>
              </p:cNvPr>
              <p:cNvSpPr/>
              <p:nvPr/>
            </p:nvSpPr>
            <p:spPr>
              <a:xfrm>
                <a:off x="597138" y="3529401"/>
                <a:ext cx="568685" cy="568686"/>
              </a:xfrm>
              <a:prstGeom prst="ellipse">
                <a:avLst/>
              </a:prstGeom>
              <a:solidFill>
                <a:srgbClr val="6C0008">
                  <a:alpha val="25098"/>
                </a:srgbClr>
              </a:solidFill>
              <a:ln w="12700" cap="flat" cmpd="sng" algn="ctr">
                <a:noFill/>
                <a:prstDash val="solid"/>
                <a:miter lim="800000"/>
              </a:ln>
              <a:effectLst/>
            </p:spPr>
            <p:txBody>
              <a:bodyPr rtlCol="0" anchor="ctr"/>
              <a:lstStyle/>
              <a:p>
                <a:pPr algn="ctr" defTabSz="672084" fontAlgn="auto">
                  <a:spcBef>
                    <a:spcPts val="0"/>
                  </a:spcBef>
                  <a:spcAft>
                    <a:spcPts val="0"/>
                  </a:spcAft>
                  <a:defRPr/>
                </a:pPr>
                <a:endParaRPr lang="en-US" sz="1323" b="0" kern="0">
                  <a:solidFill>
                    <a:prstClr val="white"/>
                  </a:solidFill>
                  <a:latin typeface="Calibri" panose="020F0502020204030204"/>
                </a:endParaRPr>
              </a:p>
            </p:txBody>
          </p:sp>
          <p:sp>
            <p:nvSpPr>
              <p:cNvPr id="32" name="Graphic 209">
                <a:extLst>
                  <a:ext uri="{FF2B5EF4-FFF2-40B4-BE49-F238E27FC236}">
                    <a16:creationId xmlns:a16="http://schemas.microsoft.com/office/drawing/2014/main" id="{D4C5627E-289F-4C66-B20D-755074EB82B1}"/>
                  </a:ext>
                </a:extLst>
              </p:cNvPr>
              <p:cNvSpPr/>
              <p:nvPr/>
            </p:nvSpPr>
            <p:spPr>
              <a:xfrm>
                <a:off x="771092" y="3402551"/>
                <a:ext cx="623851" cy="605640"/>
              </a:xfrm>
              <a:custGeom>
                <a:avLst/>
                <a:gdLst>
                  <a:gd name="connsiteX0" fmla="*/ 466717 w 511237"/>
                  <a:gd name="connsiteY0" fmla="*/ 20189 h 496314"/>
                  <a:gd name="connsiteX1" fmla="*/ 450758 w 511237"/>
                  <a:gd name="connsiteY1" fmla="*/ 1220 h 496314"/>
                  <a:gd name="connsiteX2" fmla="*/ 426391 w 511237"/>
                  <a:gd name="connsiteY2" fmla="*/ 6846 h 496314"/>
                  <a:gd name="connsiteX3" fmla="*/ 363109 w 511237"/>
                  <a:gd name="connsiteY3" fmla="*/ 69113 h 496314"/>
                  <a:gd name="connsiteX4" fmla="*/ 356373 w 511237"/>
                  <a:gd name="connsiteY4" fmla="*/ 88822 h 496314"/>
                  <a:gd name="connsiteX5" fmla="*/ 359392 w 511237"/>
                  <a:gd name="connsiteY5" fmla="*/ 110430 h 496314"/>
                  <a:gd name="connsiteX6" fmla="*/ 357021 w 511237"/>
                  <a:gd name="connsiteY6" fmla="*/ 112475 h 496314"/>
                  <a:gd name="connsiteX7" fmla="*/ 347483 w 511237"/>
                  <a:gd name="connsiteY7" fmla="*/ 121861 h 496314"/>
                  <a:gd name="connsiteX8" fmla="*/ 213767 w 511237"/>
                  <a:gd name="connsiteY8" fmla="*/ 75640 h 496314"/>
                  <a:gd name="connsiteX9" fmla="*/ 0 w 511237"/>
                  <a:gd name="connsiteY9" fmla="*/ 285977 h 496314"/>
                  <a:gd name="connsiteX10" fmla="*/ 213767 w 511237"/>
                  <a:gd name="connsiteY10" fmla="*/ 496314 h 496314"/>
                  <a:gd name="connsiteX11" fmla="*/ 427534 w 511237"/>
                  <a:gd name="connsiteY11" fmla="*/ 285977 h 496314"/>
                  <a:gd name="connsiteX12" fmla="*/ 381016 w 511237"/>
                  <a:gd name="connsiteY12" fmla="*/ 154969 h 496314"/>
                  <a:gd name="connsiteX13" fmla="*/ 388158 w 511237"/>
                  <a:gd name="connsiteY13" fmla="*/ 147941 h 496314"/>
                  <a:gd name="connsiteX14" fmla="*/ 420966 w 511237"/>
                  <a:gd name="connsiteY14" fmla="*/ 152380 h 496314"/>
                  <a:gd name="connsiteX15" fmla="*/ 440996 w 511237"/>
                  <a:gd name="connsiteY15" fmla="*/ 145752 h 496314"/>
                  <a:gd name="connsiteX16" fmla="*/ 504281 w 511237"/>
                  <a:gd name="connsiteY16" fmla="*/ 83484 h 496314"/>
                  <a:gd name="connsiteX17" fmla="*/ 509998 w 511237"/>
                  <a:gd name="connsiteY17" fmla="*/ 59510 h 496314"/>
                  <a:gd name="connsiteX18" fmla="*/ 490721 w 511237"/>
                  <a:gd name="connsiteY18" fmla="*/ 43806 h 496314"/>
                  <a:gd name="connsiteX19" fmla="*/ 469617 w 511237"/>
                  <a:gd name="connsiteY19" fmla="*/ 40951 h 496314"/>
                  <a:gd name="connsiteX20" fmla="*/ 466717 w 511237"/>
                  <a:gd name="connsiteY20" fmla="*/ 20189 h 496314"/>
                  <a:gd name="connsiteX21" fmla="*/ 405041 w 511237"/>
                  <a:gd name="connsiteY21" fmla="*/ 93956 h 496314"/>
                  <a:gd name="connsiteX22" fmla="*/ 427265 w 511237"/>
                  <a:gd name="connsiteY22" fmla="*/ 72088 h 496314"/>
                  <a:gd name="connsiteX23" fmla="*/ 437975 w 511237"/>
                  <a:gd name="connsiteY23" fmla="*/ 82624 h 496314"/>
                  <a:gd name="connsiteX24" fmla="*/ 415748 w 511237"/>
                  <a:gd name="connsiteY24" fmla="*/ 104492 h 496314"/>
                  <a:gd name="connsiteX25" fmla="*/ 406335 w 511237"/>
                  <a:gd name="connsiteY25" fmla="*/ 103219 h 496314"/>
                  <a:gd name="connsiteX26" fmla="*/ 405041 w 511237"/>
                  <a:gd name="connsiteY26" fmla="*/ 93956 h 496314"/>
                  <a:gd name="connsiteX27" fmla="*/ 380030 w 511237"/>
                  <a:gd name="connsiteY27" fmla="*/ 285977 h 496314"/>
                  <a:gd name="connsiteX28" fmla="*/ 213767 w 511237"/>
                  <a:gd name="connsiteY28" fmla="*/ 449573 h 496314"/>
                  <a:gd name="connsiteX29" fmla="*/ 47504 w 511237"/>
                  <a:gd name="connsiteY29" fmla="*/ 285977 h 496314"/>
                  <a:gd name="connsiteX30" fmla="*/ 213767 w 511237"/>
                  <a:gd name="connsiteY30" fmla="*/ 122381 h 496314"/>
                  <a:gd name="connsiteX31" fmla="*/ 313632 w 511237"/>
                  <a:gd name="connsiteY31" fmla="*/ 155168 h 496314"/>
                  <a:gd name="connsiteX32" fmla="*/ 279569 w 511237"/>
                  <a:gd name="connsiteY32" fmla="*/ 188685 h 496314"/>
                  <a:gd name="connsiteX33" fmla="*/ 213767 w 511237"/>
                  <a:gd name="connsiteY33" fmla="*/ 169123 h 496314"/>
                  <a:gd name="connsiteX34" fmla="*/ 95007 w 511237"/>
                  <a:gd name="connsiteY34" fmla="*/ 285977 h 496314"/>
                  <a:gd name="connsiteX35" fmla="*/ 213767 w 511237"/>
                  <a:gd name="connsiteY35" fmla="*/ 402831 h 496314"/>
                  <a:gd name="connsiteX36" fmla="*/ 332526 w 511237"/>
                  <a:gd name="connsiteY36" fmla="*/ 285977 h 496314"/>
                  <a:gd name="connsiteX37" fmla="*/ 313054 w 511237"/>
                  <a:gd name="connsiteY37" fmla="*/ 221840 h 496314"/>
                  <a:gd name="connsiteX38" fmla="*/ 347150 w 511237"/>
                  <a:gd name="connsiteY38" fmla="*/ 188292 h 496314"/>
                  <a:gd name="connsiteX39" fmla="*/ 380030 w 511237"/>
                  <a:gd name="connsiteY39" fmla="*/ 285977 h 496314"/>
                  <a:gd name="connsiteX40" fmla="*/ 213767 w 511237"/>
                  <a:gd name="connsiteY40" fmla="*/ 215864 h 496314"/>
                  <a:gd name="connsiteX41" fmla="*/ 244834 w 511237"/>
                  <a:gd name="connsiteY41" fmla="*/ 222862 h 496314"/>
                  <a:gd name="connsiteX42" fmla="*/ 204409 w 511237"/>
                  <a:gd name="connsiteY42" fmla="*/ 262639 h 496314"/>
                  <a:gd name="connsiteX43" fmla="*/ 204409 w 511237"/>
                  <a:gd name="connsiteY43" fmla="*/ 295690 h 496314"/>
                  <a:gd name="connsiteX44" fmla="*/ 237998 w 511237"/>
                  <a:gd name="connsiteY44" fmla="*/ 295690 h 496314"/>
                  <a:gd name="connsiteX45" fmla="*/ 278244 w 511237"/>
                  <a:gd name="connsiteY45" fmla="*/ 256093 h 496314"/>
                  <a:gd name="connsiteX46" fmla="*/ 285022 w 511237"/>
                  <a:gd name="connsiteY46" fmla="*/ 285977 h 496314"/>
                  <a:gd name="connsiteX47" fmla="*/ 213767 w 511237"/>
                  <a:gd name="connsiteY47" fmla="*/ 356089 h 496314"/>
                  <a:gd name="connsiteX48" fmla="*/ 142511 w 511237"/>
                  <a:gd name="connsiteY48" fmla="*/ 285977 h 496314"/>
                  <a:gd name="connsiteX49" fmla="*/ 213767 w 511237"/>
                  <a:gd name="connsiteY49" fmla="*/ 215864 h 49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1237" h="496314">
                    <a:moveTo>
                      <a:pt x="466717" y="20189"/>
                    </a:moveTo>
                    <a:cubicBezTo>
                      <a:pt x="465489" y="11397"/>
                      <a:pt x="459307" y="4048"/>
                      <a:pt x="450758" y="1220"/>
                    </a:cubicBezTo>
                    <a:cubicBezTo>
                      <a:pt x="442208" y="-1609"/>
                      <a:pt x="432769" y="571"/>
                      <a:pt x="426391" y="6846"/>
                    </a:cubicBezTo>
                    <a:lnTo>
                      <a:pt x="363109" y="69113"/>
                    </a:lnTo>
                    <a:cubicBezTo>
                      <a:pt x="357853" y="74284"/>
                      <a:pt x="355361" y="81577"/>
                      <a:pt x="356373" y="88822"/>
                    </a:cubicBezTo>
                    <a:lnTo>
                      <a:pt x="359392" y="110430"/>
                    </a:lnTo>
                    <a:cubicBezTo>
                      <a:pt x="358568" y="111051"/>
                      <a:pt x="357777" y="111733"/>
                      <a:pt x="357021" y="112475"/>
                    </a:cubicBezTo>
                    <a:lnTo>
                      <a:pt x="347483" y="121861"/>
                    </a:lnTo>
                    <a:cubicBezTo>
                      <a:pt x="310869" y="92941"/>
                      <a:pt x="264373" y="75640"/>
                      <a:pt x="213767" y="75640"/>
                    </a:cubicBezTo>
                    <a:cubicBezTo>
                      <a:pt x="95707" y="75640"/>
                      <a:pt x="0" y="169811"/>
                      <a:pt x="0" y="285977"/>
                    </a:cubicBezTo>
                    <a:cubicBezTo>
                      <a:pt x="0" y="402144"/>
                      <a:pt x="95707" y="496314"/>
                      <a:pt x="213767" y="496314"/>
                    </a:cubicBezTo>
                    <a:cubicBezTo>
                      <a:pt x="331828" y="496314"/>
                      <a:pt x="427534" y="402144"/>
                      <a:pt x="427534" y="285977"/>
                    </a:cubicBezTo>
                    <a:cubicBezTo>
                      <a:pt x="427534" y="236442"/>
                      <a:pt x="410133" y="190908"/>
                      <a:pt x="381016" y="154969"/>
                    </a:cubicBezTo>
                    <a:lnTo>
                      <a:pt x="388158" y="147941"/>
                    </a:lnTo>
                    <a:lnTo>
                      <a:pt x="420966" y="152380"/>
                    </a:lnTo>
                    <a:cubicBezTo>
                      <a:pt x="428329" y="153375"/>
                      <a:pt x="435742" y="150923"/>
                      <a:pt x="440996" y="145752"/>
                    </a:cubicBezTo>
                    <a:lnTo>
                      <a:pt x="504281" y="83484"/>
                    </a:lnTo>
                    <a:cubicBezTo>
                      <a:pt x="510658" y="77209"/>
                      <a:pt x="512872" y="67921"/>
                      <a:pt x="509998" y="59510"/>
                    </a:cubicBezTo>
                    <a:cubicBezTo>
                      <a:pt x="507124" y="51098"/>
                      <a:pt x="499654" y="45014"/>
                      <a:pt x="490721" y="43806"/>
                    </a:cubicBezTo>
                    <a:lnTo>
                      <a:pt x="469617" y="40951"/>
                    </a:lnTo>
                    <a:lnTo>
                      <a:pt x="466717" y="20189"/>
                    </a:lnTo>
                    <a:close/>
                    <a:moveTo>
                      <a:pt x="405041" y="93956"/>
                    </a:moveTo>
                    <a:lnTo>
                      <a:pt x="427265" y="72088"/>
                    </a:lnTo>
                    <a:cubicBezTo>
                      <a:pt x="429569" y="76650"/>
                      <a:pt x="433339" y="80357"/>
                      <a:pt x="437975" y="82624"/>
                    </a:cubicBezTo>
                    <a:lnTo>
                      <a:pt x="415748" y="104492"/>
                    </a:lnTo>
                    <a:lnTo>
                      <a:pt x="406335" y="103219"/>
                    </a:lnTo>
                    <a:lnTo>
                      <a:pt x="405041" y="93956"/>
                    </a:lnTo>
                    <a:close/>
                    <a:moveTo>
                      <a:pt x="380030" y="285977"/>
                    </a:moveTo>
                    <a:cubicBezTo>
                      <a:pt x="380030" y="376329"/>
                      <a:pt x="305592" y="449573"/>
                      <a:pt x="213767" y="449573"/>
                    </a:cubicBezTo>
                    <a:cubicBezTo>
                      <a:pt x="121942" y="449573"/>
                      <a:pt x="47504" y="376329"/>
                      <a:pt x="47504" y="285977"/>
                    </a:cubicBezTo>
                    <a:cubicBezTo>
                      <a:pt x="47504" y="195625"/>
                      <a:pt x="121942" y="122381"/>
                      <a:pt x="213767" y="122381"/>
                    </a:cubicBezTo>
                    <a:cubicBezTo>
                      <a:pt x="251245" y="122381"/>
                      <a:pt x="285825" y="134582"/>
                      <a:pt x="313632" y="155168"/>
                    </a:cubicBezTo>
                    <a:lnTo>
                      <a:pt x="279569" y="188685"/>
                    </a:lnTo>
                    <a:cubicBezTo>
                      <a:pt x="260734" y="176326"/>
                      <a:pt x="238105" y="169123"/>
                      <a:pt x="213767" y="169123"/>
                    </a:cubicBezTo>
                    <a:cubicBezTo>
                      <a:pt x="148178" y="169123"/>
                      <a:pt x="95007" y="221441"/>
                      <a:pt x="95007" y="285977"/>
                    </a:cubicBezTo>
                    <a:cubicBezTo>
                      <a:pt x="95007" y="350513"/>
                      <a:pt x="148178" y="402831"/>
                      <a:pt x="213767" y="402831"/>
                    </a:cubicBezTo>
                    <a:cubicBezTo>
                      <a:pt x="279355" y="402831"/>
                      <a:pt x="332526" y="350513"/>
                      <a:pt x="332526" y="285977"/>
                    </a:cubicBezTo>
                    <a:cubicBezTo>
                      <a:pt x="332526" y="262291"/>
                      <a:pt x="325365" y="240252"/>
                      <a:pt x="313054" y="221840"/>
                    </a:cubicBezTo>
                    <a:lnTo>
                      <a:pt x="347150" y="188292"/>
                    </a:lnTo>
                    <a:cubicBezTo>
                      <a:pt x="367805" y="215553"/>
                      <a:pt x="380030" y="249360"/>
                      <a:pt x="380030" y="285977"/>
                    </a:cubicBezTo>
                    <a:close/>
                    <a:moveTo>
                      <a:pt x="213767" y="215864"/>
                    </a:moveTo>
                    <a:cubicBezTo>
                      <a:pt x="224905" y="215864"/>
                      <a:pt x="235445" y="218379"/>
                      <a:pt x="244834" y="222862"/>
                    </a:cubicBezTo>
                    <a:lnTo>
                      <a:pt x="204409" y="262639"/>
                    </a:lnTo>
                    <a:cubicBezTo>
                      <a:pt x="195134" y="271765"/>
                      <a:pt x="195134" y="286564"/>
                      <a:pt x="204409" y="295690"/>
                    </a:cubicBezTo>
                    <a:cubicBezTo>
                      <a:pt x="213685" y="304818"/>
                      <a:pt x="228723" y="304818"/>
                      <a:pt x="237998" y="295690"/>
                    </a:cubicBezTo>
                    <a:lnTo>
                      <a:pt x="278244" y="256093"/>
                    </a:lnTo>
                    <a:cubicBezTo>
                      <a:pt x="282593" y="265158"/>
                      <a:pt x="285022" y="275287"/>
                      <a:pt x="285022" y="285977"/>
                    </a:cubicBezTo>
                    <a:cubicBezTo>
                      <a:pt x="285022" y="324700"/>
                      <a:pt x="253121" y="356089"/>
                      <a:pt x="213767" y="356089"/>
                    </a:cubicBezTo>
                    <a:cubicBezTo>
                      <a:pt x="174414" y="356089"/>
                      <a:pt x="142511" y="324700"/>
                      <a:pt x="142511" y="285977"/>
                    </a:cubicBezTo>
                    <a:cubicBezTo>
                      <a:pt x="142511" y="247254"/>
                      <a:pt x="174414" y="215864"/>
                      <a:pt x="213767" y="215864"/>
                    </a:cubicBezTo>
                    <a:close/>
                  </a:path>
                </a:pathLst>
              </a:custGeom>
              <a:solidFill>
                <a:srgbClr val="6C0008"/>
              </a:solidFill>
              <a:ln w="23605" cap="flat">
                <a:noFill/>
                <a:prstDash val="solid"/>
                <a:miter/>
              </a:ln>
            </p:spPr>
            <p:txBody>
              <a:bodyPr rtlCol="0" anchor="ctr"/>
              <a:lstStyle/>
              <a:p>
                <a:pPr defTabSz="672084" fontAlgn="auto">
                  <a:spcBef>
                    <a:spcPts val="0"/>
                  </a:spcBef>
                  <a:spcAft>
                    <a:spcPts val="0"/>
                  </a:spcAft>
                  <a:defRPr/>
                </a:pPr>
                <a:endParaRPr lang="en-TL" sz="1323" b="0" kern="0">
                  <a:solidFill>
                    <a:prstClr val="black"/>
                  </a:solidFill>
                  <a:latin typeface="Calibri" panose="020F0502020204030204"/>
                </a:endParaRPr>
              </a:p>
            </p:txBody>
          </p:sp>
        </p:grpSp>
      </p:grpSp>
      <p:grpSp>
        <p:nvGrpSpPr>
          <p:cNvPr id="37" name="Group 36">
            <a:extLst>
              <a:ext uri="{FF2B5EF4-FFF2-40B4-BE49-F238E27FC236}">
                <a16:creationId xmlns:a16="http://schemas.microsoft.com/office/drawing/2014/main" id="{2B96ACE1-E5A8-4172-B4F5-8EE38B8B2B8E}"/>
              </a:ext>
            </a:extLst>
          </p:cNvPr>
          <p:cNvGrpSpPr/>
          <p:nvPr/>
        </p:nvGrpSpPr>
        <p:grpSpPr>
          <a:xfrm>
            <a:off x="3242334" y="3413090"/>
            <a:ext cx="2476769" cy="1382014"/>
            <a:chOff x="4411180" y="3500226"/>
            <a:chExt cx="3369635" cy="1880224"/>
          </a:xfrm>
        </p:grpSpPr>
        <p:sp>
          <p:nvSpPr>
            <p:cNvPr id="22" name="Text Placeholder 18">
              <a:extLst>
                <a:ext uri="{FF2B5EF4-FFF2-40B4-BE49-F238E27FC236}">
                  <a16:creationId xmlns:a16="http://schemas.microsoft.com/office/drawing/2014/main" id="{CD9AE7BC-6D63-49AD-9266-A08D0E8FD405}"/>
                </a:ext>
              </a:extLst>
            </p:cNvPr>
            <p:cNvSpPr txBox="1">
              <a:spLocks/>
            </p:cNvSpPr>
            <p:nvPr/>
          </p:nvSpPr>
          <p:spPr>
            <a:xfrm>
              <a:off x="4411183" y="4716067"/>
              <a:ext cx="3243340" cy="664383"/>
            </a:xfrm>
            <a:prstGeom prst="rect">
              <a:avLst/>
            </a:prstGeom>
          </p:spPr>
          <p:txBody>
            <a:bodyPr>
              <a:spAutoFit/>
            </a:bodyPr>
            <a:lstStyle>
              <a:defPPr>
                <a:defRPr lang="en-US"/>
              </a:defPPr>
              <a:lvl1pPr marR="0" lvl="0" indent="0" defTabSz="914400" fontAlgn="auto">
                <a:lnSpc>
                  <a:spcPct val="125000"/>
                </a:lnSpc>
                <a:spcBef>
                  <a:spcPts val="1000"/>
                </a:spcBef>
                <a:spcAft>
                  <a:spcPts val="0"/>
                </a:spcAft>
                <a:buClrTx/>
                <a:buSzTx/>
                <a:buFont typeface="Arial" panose="020B0604020202020204" pitchFamily="34" charset="0"/>
                <a:buNone/>
                <a:tabLst/>
                <a:defRPr kumimoji="0" sz="1400" b="0" i="0" u="none" strike="noStrike" cap="none" spc="0" normalizeH="0" baseline="0">
                  <a:ln>
                    <a:noFill/>
                  </a:ln>
                  <a:solidFill>
                    <a:schemeClr val="tx2">
                      <a:lumMod val="75000"/>
                    </a:schemeClr>
                  </a:solidFill>
                  <a:effectLst/>
                  <a:uLnTx/>
                  <a:uFillTx/>
                  <a:latin typeface="Klinic Slab Book" pitchFamily="50" charset="0"/>
                  <a:ea typeface="Open Sans" panose="020B0606030504020204" pitchFamily="34" charset="0"/>
                  <a:cs typeface="Open Sans" panose="020B0606030504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ID" sz="1029"/>
                <a:t>Fee-free account with FREE incoming wires and FREE incoming bank transfers. </a:t>
              </a:r>
              <a:endParaRPr lang="en-US" sz="1029"/>
            </a:p>
          </p:txBody>
        </p:sp>
        <p:sp>
          <p:nvSpPr>
            <p:cNvPr id="23" name="Text Placeholder 19">
              <a:extLst>
                <a:ext uri="{FF2B5EF4-FFF2-40B4-BE49-F238E27FC236}">
                  <a16:creationId xmlns:a16="http://schemas.microsoft.com/office/drawing/2014/main" id="{8556C45F-102C-42FD-A0B0-DD61620BDCB2}"/>
                </a:ext>
              </a:extLst>
            </p:cNvPr>
            <p:cNvSpPr txBox="1">
              <a:spLocks/>
            </p:cNvSpPr>
            <p:nvPr/>
          </p:nvSpPr>
          <p:spPr>
            <a:xfrm>
              <a:off x="4411180" y="4301201"/>
              <a:ext cx="3369635" cy="371796"/>
            </a:xfrm>
            <a:prstGeom prst="rect">
              <a:avLst/>
            </a:prstGeom>
          </p:spPr>
          <p:txBody>
            <a:bodyPr>
              <a:spAutoFit/>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72084" fontAlgn="auto">
                <a:spcBef>
                  <a:spcPts val="735"/>
                </a:spcBef>
                <a:spcAft>
                  <a:spcPts val="0"/>
                </a:spcAft>
                <a:defRPr/>
              </a:pPr>
              <a:r>
                <a:rPr lang="en-US" sz="1176">
                  <a:solidFill>
                    <a:sysClr val="windowText" lastClr="000000"/>
                  </a:solidFill>
                </a:rPr>
                <a:t>Fee-Free</a:t>
              </a:r>
            </a:p>
          </p:txBody>
        </p:sp>
        <p:grpSp>
          <p:nvGrpSpPr>
            <p:cNvPr id="33" name="Group 32">
              <a:extLst>
                <a:ext uri="{FF2B5EF4-FFF2-40B4-BE49-F238E27FC236}">
                  <a16:creationId xmlns:a16="http://schemas.microsoft.com/office/drawing/2014/main" id="{0B182298-4FCB-454E-ADE6-414FAB6D3B77}"/>
                </a:ext>
              </a:extLst>
            </p:cNvPr>
            <p:cNvGrpSpPr/>
            <p:nvPr/>
          </p:nvGrpSpPr>
          <p:grpSpPr>
            <a:xfrm>
              <a:off x="4459967" y="3500226"/>
              <a:ext cx="795768" cy="597861"/>
              <a:chOff x="4459967" y="3500226"/>
              <a:chExt cx="795768" cy="597861"/>
            </a:xfrm>
          </p:grpSpPr>
          <p:sp>
            <p:nvSpPr>
              <p:cNvPr id="34" name="Oval 33">
                <a:extLst>
                  <a:ext uri="{FF2B5EF4-FFF2-40B4-BE49-F238E27FC236}">
                    <a16:creationId xmlns:a16="http://schemas.microsoft.com/office/drawing/2014/main" id="{FE1D4B85-D86D-4120-A438-0B4A0A82198F}"/>
                  </a:ext>
                </a:extLst>
              </p:cNvPr>
              <p:cNvSpPr/>
              <p:nvPr/>
            </p:nvSpPr>
            <p:spPr>
              <a:xfrm>
                <a:off x="4459967" y="3529401"/>
                <a:ext cx="568685" cy="568686"/>
              </a:xfrm>
              <a:prstGeom prst="ellipse">
                <a:avLst/>
              </a:prstGeom>
              <a:solidFill>
                <a:srgbClr val="6C0008">
                  <a:alpha val="25098"/>
                </a:srgbClr>
              </a:solidFill>
              <a:ln w="12700" cap="flat" cmpd="sng" algn="ctr">
                <a:noFill/>
                <a:prstDash val="solid"/>
                <a:miter lim="800000"/>
              </a:ln>
              <a:effectLst/>
            </p:spPr>
            <p:txBody>
              <a:bodyPr rtlCol="0" anchor="ctr"/>
              <a:lstStyle/>
              <a:p>
                <a:pPr algn="ctr" defTabSz="672084" fontAlgn="auto">
                  <a:spcBef>
                    <a:spcPts val="0"/>
                  </a:spcBef>
                  <a:spcAft>
                    <a:spcPts val="0"/>
                  </a:spcAft>
                  <a:defRPr/>
                </a:pPr>
                <a:endParaRPr lang="en-US" sz="1323" b="0" kern="0">
                  <a:solidFill>
                    <a:prstClr val="white"/>
                  </a:solidFill>
                  <a:latin typeface="Calibri" panose="020F0502020204030204"/>
                </a:endParaRPr>
              </a:p>
            </p:txBody>
          </p:sp>
          <p:sp>
            <p:nvSpPr>
              <p:cNvPr id="35" name="Freeform 21">
                <a:extLst>
                  <a:ext uri="{FF2B5EF4-FFF2-40B4-BE49-F238E27FC236}">
                    <a16:creationId xmlns:a16="http://schemas.microsoft.com/office/drawing/2014/main" id="{E269DA31-D166-4031-81A1-BE2260D8CBB7}"/>
                  </a:ext>
                </a:extLst>
              </p:cNvPr>
              <p:cNvSpPr/>
              <p:nvPr/>
            </p:nvSpPr>
            <p:spPr>
              <a:xfrm>
                <a:off x="4580531" y="3500226"/>
                <a:ext cx="675204" cy="507965"/>
              </a:xfrm>
              <a:custGeom>
                <a:avLst/>
                <a:gdLst>
                  <a:gd name="connsiteX0" fmla="*/ 404900 w 555292"/>
                  <a:gd name="connsiteY0" fmla="*/ 255294 h 417754"/>
                  <a:gd name="connsiteX1" fmla="*/ 393331 w 555292"/>
                  <a:gd name="connsiteY1" fmla="*/ 266898 h 417754"/>
                  <a:gd name="connsiteX2" fmla="*/ 404900 w 555292"/>
                  <a:gd name="connsiteY2" fmla="*/ 278503 h 417754"/>
                  <a:gd name="connsiteX3" fmla="*/ 416468 w 555292"/>
                  <a:gd name="connsiteY3" fmla="*/ 266898 h 417754"/>
                  <a:gd name="connsiteX4" fmla="*/ 404900 w 555292"/>
                  <a:gd name="connsiteY4" fmla="*/ 255294 h 417754"/>
                  <a:gd name="connsiteX5" fmla="*/ 404900 w 555292"/>
                  <a:gd name="connsiteY5" fmla="*/ 208877 h 417754"/>
                  <a:gd name="connsiteX6" fmla="*/ 462743 w 555292"/>
                  <a:gd name="connsiteY6" fmla="*/ 266898 h 417754"/>
                  <a:gd name="connsiteX7" fmla="*/ 404900 w 555292"/>
                  <a:gd name="connsiteY7" fmla="*/ 324920 h 417754"/>
                  <a:gd name="connsiteX8" fmla="*/ 347057 w 555292"/>
                  <a:gd name="connsiteY8" fmla="*/ 266898 h 417754"/>
                  <a:gd name="connsiteX9" fmla="*/ 404900 w 555292"/>
                  <a:gd name="connsiteY9" fmla="*/ 208877 h 417754"/>
                  <a:gd name="connsiteX10" fmla="*/ 416469 w 555292"/>
                  <a:gd name="connsiteY10" fmla="*/ 116042 h 417754"/>
                  <a:gd name="connsiteX11" fmla="*/ 439606 w 555292"/>
                  <a:gd name="connsiteY11" fmla="*/ 116042 h 417754"/>
                  <a:gd name="connsiteX12" fmla="*/ 462743 w 555292"/>
                  <a:gd name="connsiteY12" fmla="*/ 139251 h 417754"/>
                  <a:gd name="connsiteX13" fmla="*/ 439606 w 555292"/>
                  <a:gd name="connsiteY13" fmla="*/ 162459 h 417754"/>
                  <a:gd name="connsiteX14" fmla="*/ 416469 w 555292"/>
                  <a:gd name="connsiteY14" fmla="*/ 162459 h 417754"/>
                  <a:gd name="connsiteX15" fmla="*/ 393332 w 555292"/>
                  <a:gd name="connsiteY15" fmla="*/ 139251 h 417754"/>
                  <a:gd name="connsiteX16" fmla="*/ 416469 w 555292"/>
                  <a:gd name="connsiteY16" fmla="*/ 116042 h 417754"/>
                  <a:gd name="connsiteX17" fmla="*/ 115686 w 555292"/>
                  <a:gd name="connsiteY17" fmla="*/ 116042 h 417754"/>
                  <a:gd name="connsiteX18" fmla="*/ 347058 w 555292"/>
                  <a:gd name="connsiteY18" fmla="*/ 116042 h 417754"/>
                  <a:gd name="connsiteX19" fmla="*/ 370195 w 555292"/>
                  <a:gd name="connsiteY19" fmla="*/ 139251 h 417754"/>
                  <a:gd name="connsiteX20" fmla="*/ 347058 w 555292"/>
                  <a:gd name="connsiteY20" fmla="*/ 162459 h 417754"/>
                  <a:gd name="connsiteX21" fmla="*/ 115686 w 555292"/>
                  <a:gd name="connsiteY21" fmla="*/ 162459 h 417754"/>
                  <a:gd name="connsiteX22" fmla="*/ 92549 w 555292"/>
                  <a:gd name="connsiteY22" fmla="*/ 139251 h 417754"/>
                  <a:gd name="connsiteX23" fmla="*/ 115686 w 555292"/>
                  <a:gd name="connsiteY23" fmla="*/ 116042 h 417754"/>
                  <a:gd name="connsiteX24" fmla="*/ 69411 w 555292"/>
                  <a:gd name="connsiteY24" fmla="*/ 46417 h 417754"/>
                  <a:gd name="connsiteX25" fmla="*/ 46274 w 555292"/>
                  <a:gd name="connsiteY25" fmla="*/ 69626 h 417754"/>
                  <a:gd name="connsiteX26" fmla="*/ 46274 w 555292"/>
                  <a:gd name="connsiteY26" fmla="*/ 348128 h 417754"/>
                  <a:gd name="connsiteX27" fmla="*/ 69411 w 555292"/>
                  <a:gd name="connsiteY27" fmla="*/ 371337 h 417754"/>
                  <a:gd name="connsiteX28" fmla="*/ 485880 w 555292"/>
                  <a:gd name="connsiteY28" fmla="*/ 371337 h 417754"/>
                  <a:gd name="connsiteX29" fmla="*/ 509018 w 555292"/>
                  <a:gd name="connsiteY29" fmla="*/ 348128 h 417754"/>
                  <a:gd name="connsiteX30" fmla="*/ 509018 w 555292"/>
                  <a:gd name="connsiteY30" fmla="*/ 69626 h 417754"/>
                  <a:gd name="connsiteX31" fmla="*/ 485880 w 555292"/>
                  <a:gd name="connsiteY31" fmla="*/ 46417 h 417754"/>
                  <a:gd name="connsiteX32" fmla="*/ 69411 w 555292"/>
                  <a:gd name="connsiteY32" fmla="*/ 0 h 417754"/>
                  <a:gd name="connsiteX33" fmla="*/ 485880 w 555292"/>
                  <a:gd name="connsiteY33" fmla="*/ 0 h 417754"/>
                  <a:gd name="connsiteX34" fmla="*/ 555292 w 555292"/>
                  <a:gd name="connsiteY34" fmla="*/ 69626 h 417754"/>
                  <a:gd name="connsiteX35" fmla="*/ 555292 w 555292"/>
                  <a:gd name="connsiteY35" fmla="*/ 348128 h 417754"/>
                  <a:gd name="connsiteX36" fmla="*/ 485880 w 555292"/>
                  <a:gd name="connsiteY36" fmla="*/ 417754 h 417754"/>
                  <a:gd name="connsiteX37" fmla="*/ 69411 w 555292"/>
                  <a:gd name="connsiteY37" fmla="*/ 417754 h 417754"/>
                  <a:gd name="connsiteX38" fmla="*/ 0 w 555292"/>
                  <a:gd name="connsiteY38" fmla="*/ 348128 h 417754"/>
                  <a:gd name="connsiteX39" fmla="*/ 0 w 555292"/>
                  <a:gd name="connsiteY39" fmla="*/ 69626 h 417754"/>
                  <a:gd name="connsiteX40" fmla="*/ 69411 w 555292"/>
                  <a:gd name="connsiteY40" fmla="*/ 0 h 41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55292" h="417754">
                    <a:moveTo>
                      <a:pt x="404900" y="255294"/>
                    </a:moveTo>
                    <a:cubicBezTo>
                      <a:pt x="398512" y="255294"/>
                      <a:pt x="393331" y="260491"/>
                      <a:pt x="393331" y="266898"/>
                    </a:cubicBezTo>
                    <a:cubicBezTo>
                      <a:pt x="393331" y="273306"/>
                      <a:pt x="398512" y="278503"/>
                      <a:pt x="404900" y="278503"/>
                    </a:cubicBezTo>
                    <a:cubicBezTo>
                      <a:pt x="411288" y="278503"/>
                      <a:pt x="416468" y="273306"/>
                      <a:pt x="416468" y="266898"/>
                    </a:cubicBezTo>
                    <a:cubicBezTo>
                      <a:pt x="416468" y="260491"/>
                      <a:pt x="411288" y="255294"/>
                      <a:pt x="404900" y="255294"/>
                    </a:cubicBezTo>
                    <a:close/>
                    <a:moveTo>
                      <a:pt x="404900" y="208877"/>
                    </a:moveTo>
                    <a:cubicBezTo>
                      <a:pt x="436845" y="208877"/>
                      <a:pt x="462743" y="234854"/>
                      <a:pt x="462743" y="266898"/>
                    </a:cubicBezTo>
                    <a:cubicBezTo>
                      <a:pt x="462743" y="298942"/>
                      <a:pt x="436845" y="324920"/>
                      <a:pt x="404900" y="324920"/>
                    </a:cubicBezTo>
                    <a:cubicBezTo>
                      <a:pt x="372954" y="324920"/>
                      <a:pt x="347057" y="298942"/>
                      <a:pt x="347057" y="266898"/>
                    </a:cubicBezTo>
                    <a:cubicBezTo>
                      <a:pt x="347057" y="234854"/>
                      <a:pt x="372954" y="208877"/>
                      <a:pt x="404900" y="208877"/>
                    </a:cubicBezTo>
                    <a:close/>
                    <a:moveTo>
                      <a:pt x="416469" y="116042"/>
                    </a:moveTo>
                    <a:lnTo>
                      <a:pt x="439606" y="116042"/>
                    </a:lnTo>
                    <a:cubicBezTo>
                      <a:pt x="452385" y="116042"/>
                      <a:pt x="462743" y="126433"/>
                      <a:pt x="462743" y="139251"/>
                    </a:cubicBezTo>
                    <a:cubicBezTo>
                      <a:pt x="462743" y="152068"/>
                      <a:pt x="452385" y="162459"/>
                      <a:pt x="439606" y="162459"/>
                    </a:cubicBezTo>
                    <a:lnTo>
                      <a:pt x="416469" y="162459"/>
                    </a:lnTo>
                    <a:cubicBezTo>
                      <a:pt x="403691" y="162459"/>
                      <a:pt x="393332" y="152068"/>
                      <a:pt x="393332" y="139251"/>
                    </a:cubicBezTo>
                    <a:cubicBezTo>
                      <a:pt x="393332" y="126433"/>
                      <a:pt x="403691" y="116042"/>
                      <a:pt x="416469" y="116042"/>
                    </a:cubicBezTo>
                    <a:close/>
                    <a:moveTo>
                      <a:pt x="115686" y="116042"/>
                    </a:moveTo>
                    <a:lnTo>
                      <a:pt x="347058" y="116042"/>
                    </a:lnTo>
                    <a:cubicBezTo>
                      <a:pt x="359836" y="116042"/>
                      <a:pt x="370195" y="126433"/>
                      <a:pt x="370195" y="139251"/>
                    </a:cubicBezTo>
                    <a:cubicBezTo>
                      <a:pt x="370195" y="152068"/>
                      <a:pt x="359836" y="162459"/>
                      <a:pt x="347058" y="162459"/>
                    </a:cubicBezTo>
                    <a:lnTo>
                      <a:pt x="115686" y="162459"/>
                    </a:lnTo>
                    <a:cubicBezTo>
                      <a:pt x="102908" y="162459"/>
                      <a:pt x="92549" y="152068"/>
                      <a:pt x="92549" y="139251"/>
                    </a:cubicBezTo>
                    <a:cubicBezTo>
                      <a:pt x="92549" y="126433"/>
                      <a:pt x="102908" y="116042"/>
                      <a:pt x="115686" y="116042"/>
                    </a:cubicBezTo>
                    <a:close/>
                    <a:moveTo>
                      <a:pt x="69411" y="46417"/>
                    </a:moveTo>
                    <a:cubicBezTo>
                      <a:pt x="56633" y="46417"/>
                      <a:pt x="46274" y="56808"/>
                      <a:pt x="46274" y="69626"/>
                    </a:cubicBezTo>
                    <a:lnTo>
                      <a:pt x="46274" y="348128"/>
                    </a:lnTo>
                    <a:cubicBezTo>
                      <a:pt x="46274" y="360946"/>
                      <a:pt x="56633" y="371337"/>
                      <a:pt x="69411" y="371337"/>
                    </a:cubicBezTo>
                    <a:lnTo>
                      <a:pt x="485880" y="371337"/>
                    </a:lnTo>
                    <a:cubicBezTo>
                      <a:pt x="498659" y="371337"/>
                      <a:pt x="509018" y="360946"/>
                      <a:pt x="509018" y="348128"/>
                    </a:cubicBezTo>
                    <a:lnTo>
                      <a:pt x="509018" y="69626"/>
                    </a:lnTo>
                    <a:cubicBezTo>
                      <a:pt x="509018" y="56808"/>
                      <a:pt x="498659" y="46417"/>
                      <a:pt x="485880" y="46417"/>
                    </a:cubicBezTo>
                    <a:close/>
                    <a:moveTo>
                      <a:pt x="69411" y="0"/>
                    </a:moveTo>
                    <a:lnTo>
                      <a:pt x="485880" y="0"/>
                    </a:lnTo>
                    <a:cubicBezTo>
                      <a:pt x="524216" y="0"/>
                      <a:pt x="555292" y="31173"/>
                      <a:pt x="555292" y="69626"/>
                    </a:cubicBezTo>
                    <a:lnTo>
                      <a:pt x="555292" y="348128"/>
                    </a:lnTo>
                    <a:cubicBezTo>
                      <a:pt x="555292" y="386583"/>
                      <a:pt x="524216" y="417754"/>
                      <a:pt x="485880" y="417754"/>
                    </a:cubicBezTo>
                    <a:lnTo>
                      <a:pt x="69411" y="417754"/>
                    </a:lnTo>
                    <a:cubicBezTo>
                      <a:pt x="31077" y="417754"/>
                      <a:pt x="0" y="386583"/>
                      <a:pt x="0" y="348128"/>
                    </a:cubicBezTo>
                    <a:lnTo>
                      <a:pt x="0" y="69626"/>
                    </a:lnTo>
                    <a:cubicBezTo>
                      <a:pt x="0" y="31173"/>
                      <a:pt x="31077" y="0"/>
                      <a:pt x="69411" y="0"/>
                    </a:cubicBezTo>
                    <a:close/>
                  </a:path>
                </a:pathLst>
              </a:custGeom>
              <a:solidFill>
                <a:srgbClr val="6C0008"/>
              </a:solidFill>
              <a:ln w="22860" cap="flat">
                <a:noFill/>
                <a:prstDash val="solid"/>
                <a:miter/>
              </a:ln>
            </p:spPr>
            <p:txBody>
              <a:bodyPr wrap="square" rtlCol="0" anchor="ctr">
                <a:noAutofit/>
              </a:bodyPr>
              <a:lstStyle/>
              <a:p>
                <a:pPr defTabSz="672084" fontAlgn="auto">
                  <a:spcBef>
                    <a:spcPts val="0"/>
                  </a:spcBef>
                  <a:spcAft>
                    <a:spcPts val="0"/>
                  </a:spcAft>
                  <a:defRPr/>
                </a:pPr>
                <a:endParaRPr lang="en-TL" sz="1323" b="0" kern="0">
                  <a:solidFill>
                    <a:prstClr val="black"/>
                  </a:solidFill>
                  <a:latin typeface="Calibri" panose="020F0502020204030204"/>
                </a:endParaRPr>
              </a:p>
            </p:txBody>
          </p:sp>
        </p:grpSp>
      </p:grpSp>
      <p:sp>
        <p:nvSpPr>
          <p:cNvPr id="39" name="Rectangle 38"/>
          <p:cNvSpPr/>
          <p:nvPr/>
        </p:nvSpPr>
        <p:spPr>
          <a:xfrm>
            <a:off x="7738663" y="1091589"/>
            <a:ext cx="1222775" cy="986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5"/>
          </a:p>
        </p:txBody>
      </p:sp>
      <p:sp>
        <p:nvSpPr>
          <p:cNvPr id="40" name="Rectangle 39"/>
          <p:cNvSpPr/>
          <p:nvPr/>
        </p:nvSpPr>
        <p:spPr bwMode="auto">
          <a:xfrm>
            <a:off x="6817895" y="6063916"/>
            <a:ext cx="2029326" cy="56949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623264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5D7428-5207-4C2C-9C4E-BF77E085721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1" name="think-cell Slide" r:id="rId5" imgW="261" imgH="264" progId="TCLayout.ActiveDocument.1">
                  <p:embed/>
                </p:oleObj>
              </mc:Choice>
              <mc:Fallback>
                <p:oleObj name="think-cell Slide" r:id="rId5" imgW="261" imgH="264" progId="TCLayout.ActiveDocument.1">
                  <p:embed/>
                  <p:pic>
                    <p:nvPicPr>
                      <p:cNvPr id="3" name="Object 2" hidden="1">
                        <a:extLst>
                          <a:ext uri="{FF2B5EF4-FFF2-40B4-BE49-F238E27FC236}">
                            <a16:creationId xmlns:a16="http://schemas.microsoft.com/office/drawing/2014/main" id="{CF5D7428-5207-4C2C-9C4E-BF77E085721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3"/>
          <p:cNvSpPr>
            <a:spLocks noGrp="1"/>
          </p:cNvSpPr>
          <p:nvPr>
            <p:ph type="title"/>
          </p:nvPr>
        </p:nvSpPr>
        <p:spPr>
          <a:xfrm>
            <a:off x="724121" y="531417"/>
            <a:ext cx="7691901" cy="537718"/>
          </a:xfrm>
        </p:spPr>
        <p:txBody>
          <a:bodyPr vert="horz"/>
          <a:lstStyle/>
          <a:p>
            <a:r>
              <a:rPr lang="en-US" sz="4800" dirty="0">
                <a:solidFill>
                  <a:srgbClr val="8F8F8F"/>
                </a:solidFill>
                <a:latin typeface="Bebas Neue Bold" panose="020B0606020202050201" pitchFamily="34" charset="0"/>
              </a:rPr>
              <a:t>How to open an account</a:t>
            </a:r>
          </a:p>
        </p:txBody>
      </p:sp>
      <p:pic>
        <p:nvPicPr>
          <p:cNvPr id="10" name="Picture 9">
            <a:extLst>
              <a:ext uri="{FF2B5EF4-FFF2-40B4-BE49-F238E27FC236}">
                <a16:creationId xmlns:a16="http://schemas.microsoft.com/office/drawing/2014/main" id="{BA470102-CF85-4BAA-A0F1-0F8D14FAE0D1}"/>
              </a:ext>
            </a:extLst>
          </p:cNvPr>
          <p:cNvPicPr>
            <a:picLocks noChangeAspect="1"/>
          </p:cNvPicPr>
          <p:nvPr/>
        </p:nvPicPr>
        <p:blipFill>
          <a:blip r:embed="rId7"/>
          <a:stretch>
            <a:fillRect/>
          </a:stretch>
        </p:blipFill>
        <p:spPr>
          <a:xfrm>
            <a:off x="0" y="1547207"/>
            <a:ext cx="8961438" cy="3078420"/>
          </a:xfrm>
          <a:prstGeom prst="rect">
            <a:avLst/>
          </a:prstGeom>
          <a:ln>
            <a:solidFill>
              <a:schemeClr val="tx1"/>
            </a:solidFill>
          </a:ln>
        </p:spPr>
      </p:pic>
      <p:sp>
        <p:nvSpPr>
          <p:cNvPr id="11" name="Oval 10">
            <a:extLst>
              <a:ext uri="{FF2B5EF4-FFF2-40B4-BE49-F238E27FC236}">
                <a16:creationId xmlns:a16="http://schemas.microsoft.com/office/drawing/2014/main" id="{68CD1AB4-D99E-45EF-AA2C-4757BC5A64AC}"/>
              </a:ext>
            </a:extLst>
          </p:cNvPr>
          <p:cNvSpPr/>
          <p:nvPr/>
        </p:nvSpPr>
        <p:spPr bwMode="auto">
          <a:xfrm>
            <a:off x="5234940" y="1371600"/>
            <a:ext cx="1577340" cy="53771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pic>
        <p:nvPicPr>
          <p:cNvPr id="13" name="Picture 12">
            <a:extLst>
              <a:ext uri="{FF2B5EF4-FFF2-40B4-BE49-F238E27FC236}">
                <a16:creationId xmlns:a16="http://schemas.microsoft.com/office/drawing/2014/main" id="{D2668EE9-FF00-4B8D-8858-7AFFA937C5EF}"/>
              </a:ext>
            </a:extLst>
          </p:cNvPr>
          <p:cNvPicPr>
            <a:picLocks noChangeAspect="1"/>
          </p:cNvPicPr>
          <p:nvPr/>
        </p:nvPicPr>
        <p:blipFill>
          <a:blip r:embed="rId8"/>
          <a:stretch>
            <a:fillRect/>
          </a:stretch>
        </p:blipFill>
        <p:spPr>
          <a:xfrm>
            <a:off x="1680210" y="4801234"/>
            <a:ext cx="5296816" cy="1852581"/>
          </a:xfrm>
          <a:prstGeom prst="rect">
            <a:avLst/>
          </a:prstGeom>
          <a:ln>
            <a:solidFill>
              <a:schemeClr val="tx1"/>
            </a:solidFill>
          </a:ln>
        </p:spPr>
      </p:pic>
      <p:cxnSp>
        <p:nvCxnSpPr>
          <p:cNvPr id="15" name="Straight Connector 14">
            <a:extLst>
              <a:ext uri="{FF2B5EF4-FFF2-40B4-BE49-F238E27FC236}">
                <a16:creationId xmlns:a16="http://schemas.microsoft.com/office/drawing/2014/main" id="{DDF7D359-BBC3-4D24-9692-F033739D88B6}"/>
              </a:ext>
            </a:extLst>
          </p:cNvPr>
          <p:cNvCxnSpPr/>
          <p:nvPr/>
        </p:nvCxnSpPr>
        <p:spPr>
          <a:xfrm>
            <a:off x="770090" y="1188142"/>
            <a:ext cx="5952024"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437223279"/>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5D7428-5207-4C2C-9C4E-BF77E085721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5" name="think-cell Slide" r:id="rId5" imgW="261" imgH="264" progId="TCLayout.ActiveDocument.1">
                  <p:embed/>
                </p:oleObj>
              </mc:Choice>
              <mc:Fallback>
                <p:oleObj name="think-cell Slide" r:id="rId5" imgW="261" imgH="264" progId="TCLayout.ActiveDocument.1">
                  <p:embed/>
                  <p:pic>
                    <p:nvPicPr>
                      <p:cNvPr id="3" name="Object 2" hidden="1">
                        <a:extLst>
                          <a:ext uri="{FF2B5EF4-FFF2-40B4-BE49-F238E27FC236}">
                            <a16:creationId xmlns:a16="http://schemas.microsoft.com/office/drawing/2014/main" id="{CF5D7428-5207-4C2C-9C4E-BF77E085721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CCCF8145-91F4-4743-A66A-6ADDAF5A4B74}"/>
              </a:ext>
            </a:extLst>
          </p:cNvPr>
          <p:cNvPicPr>
            <a:picLocks noChangeAspect="1"/>
          </p:cNvPicPr>
          <p:nvPr/>
        </p:nvPicPr>
        <p:blipFill>
          <a:blip r:embed="rId7"/>
          <a:stretch>
            <a:fillRect/>
          </a:stretch>
        </p:blipFill>
        <p:spPr>
          <a:xfrm>
            <a:off x="724121" y="1570433"/>
            <a:ext cx="5619750" cy="4619625"/>
          </a:xfrm>
          <a:prstGeom prst="rect">
            <a:avLst/>
          </a:prstGeom>
        </p:spPr>
      </p:pic>
      <p:sp>
        <p:nvSpPr>
          <p:cNvPr id="4" name="Title 3"/>
          <p:cNvSpPr>
            <a:spLocks noGrp="1"/>
          </p:cNvSpPr>
          <p:nvPr>
            <p:ph type="title"/>
          </p:nvPr>
        </p:nvSpPr>
        <p:spPr>
          <a:xfrm>
            <a:off x="724121" y="531417"/>
            <a:ext cx="7691901" cy="537718"/>
          </a:xfrm>
        </p:spPr>
        <p:txBody>
          <a:bodyPr vert="horz"/>
          <a:lstStyle/>
          <a:p>
            <a:r>
              <a:rPr lang="en-US" sz="4800" dirty="0">
                <a:solidFill>
                  <a:srgbClr val="8F8F8F"/>
                </a:solidFill>
                <a:latin typeface="Bebas Neue Bold" panose="020B0606020202050201" pitchFamily="34" charset="0"/>
              </a:rPr>
              <a:t>How to open an account</a:t>
            </a:r>
          </a:p>
        </p:txBody>
      </p:sp>
      <p:sp>
        <p:nvSpPr>
          <p:cNvPr id="11" name="Oval 10">
            <a:extLst>
              <a:ext uri="{FF2B5EF4-FFF2-40B4-BE49-F238E27FC236}">
                <a16:creationId xmlns:a16="http://schemas.microsoft.com/office/drawing/2014/main" id="{68CD1AB4-D99E-45EF-AA2C-4757BC5A64AC}"/>
              </a:ext>
            </a:extLst>
          </p:cNvPr>
          <p:cNvSpPr/>
          <p:nvPr/>
        </p:nvSpPr>
        <p:spPr bwMode="auto">
          <a:xfrm>
            <a:off x="724120" y="3771900"/>
            <a:ext cx="5208049" cy="53771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cxnSp>
        <p:nvCxnSpPr>
          <p:cNvPr id="9" name="Straight Connector 8">
            <a:extLst>
              <a:ext uri="{FF2B5EF4-FFF2-40B4-BE49-F238E27FC236}">
                <a16:creationId xmlns:a16="http://schemas.microsoft.com/office/drawing/2014/main" id="{6A42E6A0-7D3B-4A9C-A32B-EE24E43E33ED}"/>
              </a:ext>
            </a:extLst>
          </p:cNvPr>
          <p:cNvCxnSpPr/>
          <p:nvPr/>
        </p:nvCxnSpPr>
        <p:spPr>
          <a:xfrm>
            <a:off x="770090" y="1188142"/>
            <a:ext cx="5952024"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483839794"/>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811024" y="1177010"/>
            <a:ext cx="2974167"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
        <p:nvSpPr>
          <p:cNvPr id="4" name="Title 3">
            <a:extLst>
              <a:ext uri="{FF2B5EF4-FFF2-40B4-BE49-F238E27FC236}">
                <a16:creationId xmlns:a16="http://schemas.microsoft.com/office/drawing/2014/main" id="{2739EE38-73FB-4373-B58E-FF627CFA41F7}"/>
              </a:ext>
            </a:extLst>
          </p:cNvPr>
          <p:cNvSpPr>
            <a:spLocks noGrp="1"/>
          </p:cNvSpPr>
          <p:nvPr>
            <p:ph type="title"/>
          </p:nvPr>
        </p:nvSpPr>
        <p:spPr/>
        <p:txBody>
          <a:bodyPr/>
          <a:lstStyle/>
          <a:p>
            <a:r>
              <a:rPr lang="en-US" dirty="0"/>
              <a:t>Robo-advisors example</a:t>
            </a:r>
          </a:p>
        </p:txBody>
      </p:sp>
      <p:pic>
        <p:nvPicPr>
          <p:cNvPr id="9" name="Picture 8">
            <a:extLst>
              <a:ext uri="{FF2B5EF4-FFF2-40B4-BE49-F238E27FC236}">
                <a16:creationId xmlns:a16="http://schemas.microsoft.com/office/drawing/2014/main" id="{DC932636-999D-4728-B200-B55CA62A00F8}"/>
              </a:ext>
            </a:extLst>
          </p:cNvPr>
          <p:cNvPicPr>
            <a:picLocks noChangeAspect="1"/>
          </p:cNvPicPr>
          <p:nvPr/>
        </p:nvPicPr>
        <p:blipFill>
          <a:blip r:embed="rId3"/>
          <a:stretch>
            <a:fillRect/>
          </a:stretch>
        </p:blipFill>
        <p:spPr>
          <a:xfrm>
            <a:off x="0" y="1822374"/>
            <a:ext cx="8961438" cy="3076726"/>
          </a:xfrm>
          <a:prstGeom prst="rect">
            <a:avLst/>
          </a:prstGeom>
        </p:spPr>
      </p:pic>
    </p:spTree>
    <p:extLst>
      <p:ext uri="{BB962C8B-B14F-4D97-AF65-F5344CB8AC3E}">
        <p14:creationId xmlns:p14="http://schemas.microsoft.com/office/powerpoint/2010/main" val="1011722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811024" y="1177010"/>
            <a:ext cx="2974167"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
        <p:nvSpPr>
          <p:cNvPr id="4" name="Title 3">
            <a:extLst>
              <a:ext uri="{FF2B5EF4-FFF2-40B4-BE49-F238E27FC236}">
                <a16:creationId xmlns:a16="http://schemas.microsoft.com/office/drawing/2014/main" id="{2739EE38-73FB-4373-B58E-FF627CFA41F7}"/>
              </a:ext>
            </a:extLst>
          </p:cNvPr>
          <p:cNvSpPr>
            <a:spLocks noGrp="1"/>
          </p:cNvSpPr>
          <p:nvPr>
            <p:ph type="title"/>
          </p:nvPr>
        </p:nvSpPr>
        <p:spPr/>
        <p:txBody>
          <a:bodyPr/>
          <a:lstStyle/>
          <a:p>
            <a:r>
              <a:rPr lang="en-US" dirty="0"/>
              <a:t>Example cont.</a:t>
            </a:r>
          </a:p>
        </p:txBody>
      </p:sp>
      <p:pic>
        <p:nvPicPr>
          <p:cNvPr id="5" name="Picture 4">
            <a:extLst>
              <a:ext uri="{FF2B5EF4-FFF2-40B4-BE49-F238E27FC236}">
                <a16:creationId xmlns:a16="http://schemas.microsoft.com/office/drawing/2014/main" id="{330FB684-F855-478F-98AE-68F427ADC1A8}"/>
              </a:ext>
            </a:extLst>
          </p:cNvPr>
          <p:cNvPicPr>
            <a:picLocks noChangeAspect="1"/>
          </p:cNvPicPr>
          <p:nvPr/>
        </p:nvPicPr>
        <p:blipFill rotWithShape="1">
          <a:blip r:embed="rId3"/>
          <a:srcRect l="15663" r="4191"/>
          <a:stretch/>
        </p:blipFill>
        <p:spPr>
          <a:xfrm>
            <a:off x="378295" y="1385169"/>
            <a:ext cx="2587977" cy="5120640"/>
          </a:xfrm>
          <a:prstGeom prst="rect">
            <a:avLst/>
          </a:prstGeom>
        </p:spPr>
      </p:pic>
      <p:pic>
        <p:nvPicPr>
          <p:cNvPr id="6" name="Picture 5">
            <a:extLst>
              <a:ext uri="{FF2B5EF4-FFF2-40B4-BE49-F238E27FC236}">
                <a16:creationId xmlns:a16="http://schemas.microsoft.com/office/drawing/2014/main" id="{A0BFF545-983A-464D-BCC1-B621848587A6}"/>
              </a:ext>
            </a:extLst>
          </p:cNvPr>
          <p:cNvPicPr>
            <a:picLocks noChangeAspect="1"/>
          </p:cNvPicPr>
          <p:nvPr/>
        </p:nvPicPr>
        <p:blipFill rotWithShape="1">
          <a:blip r:embed="rId4"/>
          <a:srcRect l="3888" r="3499"/>
          <a:stretch/>
        </p:blipFill>
        <p:spPr>
          <a:xfrm>
            <a:off x="3190099" y="1385169"/>
            <a:ext cx="2522119" cy="5120640"/>
          </a:xfrm>
          <a:prstGeom prst="rect">
            <a:avLst/>
          </a:prstGeom>
        </p:spPr>
      </p:pic>
      <p:pic>
        <p:nvPicPr>
          <p:cNvPr id="2" name="Picture 1">
            <a:extLst>
              <a:ext uri="{FF2B5EF4-FFF2-40B4-BE49-F238E27FC236}">
                <a16:creationId xmlns:a16="http://schemas.microsoft.com/office/drawing/2014/main" id="{7BEC7639-C08E-4A2F-8001-8DCDFDC49D2A}"/>
              </a:ext>
            </a:extLst>
          </p:cNvPr>
          <p:cNvPicPr>
            <a:picLocks noChangeAspect="1"/>
          </p:cNvPicPr>
          <p:nvPr/>
        </p:nvPicPr>
        <p:blipFill>
          <a:blip r:embed="rId5"/>
          <a:stretch>
            <a:fillRect/>
          </a:stretch>
        </p:blipFill>
        <p:spPr>
          <a:xfrm>
            <a:off x="6051583" y="1385169"/>
            <a:ext cx="2617437" cy="5120640"/>
          </a:xfrm>
          <a:prstGeom prst="rect">
            <a:avLst/>
          </a:prstGeom>
        </p:spPr>
      </p:pic>
      <p:sp>
        <p:nvSpPr>
          <p:cNvPr id="3" name="Rectangle 2">
            <a:extLst>
              <a:ext uri="{FF2B5EF4-FFF2-40B4-BE49-F238E27FC236}">
                <a16:creationId xmlns:a16="http://schemas.microsoft.com/office/drawing/2014/main" id="{A85CC377-6F37-4098-BBC2-2D3D4210D39D}"/>
              </a:ext>
            </a:extLst>
          </p:cNvPr>
          <p:cNvSpPr/>
          <p:nvPr/>
        </p:nvSpPr>
        <p:spPr bwMode="auto">
          <a:xfrm>
            <a:off x="378294" y="1508760"/>
            <a:ext cx="8255165" cy="845806"/>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7F8F59D1-040E-42B5-A8A7-C74F5E232ECA}"/>
              </a:ext>
            </a:extLst>
          </p:cNvPr>
          <p:cNvSpPr/>
          <p:nvPr/>
        </p:nvSpPr>
        <p:spPr bwMode="auto">
          <a:xfrm>
            <a:off x="378294" y="4913403"/>
            <a:ext cx="8255165" cy="845806"/>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99984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14ED502-51A5-4F2A-72BF-E826F7DEBDB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9" name="think-cell Slide" r:id="rId5" imgW="164" imgH="165" progId="TCLayout.ActiveDocument.1">
                  <p:embed/>
                </p:oleObj>
              </mc:Choice>
              <mc:Fallback>
                <p:oleObj name="think-cell Slide" r:id="rId5" imgW="164" imgH="165" progId="TCLayout.ActiveDocument.1">
                  <p:embed/>
                  <p:pic>
                    <p:nvPicPr>
                      <p:cNvPr id="2" name="Object 1" hidden="1">
                        <a:extLst>
                          <a:ext uri="{FF2B5EF4-FFF2-40B4-BE49-F238E27FC236}">
                            <a16:creationId xmlns:a16="http://schemas.microsoft.com/office/drawing/2014/main" id="{714ED502-51A5-4F2A-72BF-E826F7DEBD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314" name="Title 1"/>
          <p:cNvSpPr>
            <a:spLocks noGrp="1"/>
          </p:cNvSpPr>
          <p:nvPr>
            <p:ph type="title"/>
          </p:nvPr>
        </p:nvSpPr>
        <p:spPr>
          <a:xfrm>
            <a:off x="866194" y="280253"/>
            <a:ext cx="6650173" cy="738664"/>
          </a:xfrm>
        </p:spPr>
        <p:txBody>
          <a:bodyPr vert="horz"/>
          <a:lstStyle/>
          <a:p>
            <a:r>
              <a:rPr lang="en-US" sz="4800" b="0" dirty="0"/>
              <a:t>Take the longer-term approach</a:t>
            </a:r>
          </a:p>
        </p:txBody>
      </p:sp>
      <p:sp>
        <p:nvSpPr>
          <p:cNvPr id="8" name="TextBox 7">
            <a:extLst>
              <a:ext uri="{FF2B5EF4-FFF2-40B4-BE49-F238E27FC236}">
                <a16:creationId xmlns:a16="http://schemas.microsoft.com/office/drawing/2014/main" id="{AD0D10EF-4937-4B6B-AE27-58AAF5729E2A}"/>
              </a:ext>
            </a:extLst>
          </p:cNvPr>
          <p:cNvSpPr txBox="1"/>
          <p:nvPr/>
        </p:nvSpPr>
        <p:spPr>
          <a:xfrm>
            <a:off x="603535" y="5420950"/>
            <a:ext cx="8296669" cy="751250"/>
          </a:xfrm>
          <a:prstGeom prst="rect">
            <a:avLst/>
          </a:prstGeom>
          <a:solidFill>
            <a:schemeClr val="tx2"/>
          </a:solidFill>
          <a:ln w="9525">
            <a:solidFill>
              <a:srgbClr val="002060"/>
            </a:solidFill>
            <a:miter lim="800000"/>
            <a:headEnd/>
            <a:tailEnd/>
          </a:ln>
        </p:spPr>
        <p:txBody>
          <a:bodyPr anchor="ctr"/>
          <a:lstStyle>
            <a:defPPr>
              <a:defRPr lang="en-US"/>
            </a:defPPr>
            <a:lvl1pPr algn="ctr">
              <a:defRPr sz="2400">
                <a:solidFill>
                  <a:schemeClr val="bg1"/>
                </a:solidFill>
                <a:latin typeface="+mn-lt"/>
              </a:defRPr>
            </a:lvl1pPr>
          </a:lstStyle>
          <a:p>
            <a:r>
              <a:rPr lang="en-US" dirty="0"/>
              <a:t>Buying and selling at the right moment isn’t going to happen regularly</a:t>
            </a:r>
          </a:p>
        </p:txBody>
      </p:sp>
      <p:sp>
        <p:nvSpPr>
          <p:cNvPr id="6" name="Text Placeholder 6">
            <a:extLst>
              <a:ext uri="{FF2B5EF4-FFF2-40B4-BE49-F238E27FC236}">
                <a16:creationId xmlns:a16="http://schemas.microsoft.com/office/drawing/2014/main" id="{AB49F1B2-C7BF-AAA8-5D75-CBCFCE00F700}"/>
              </a:ext>
            </a:extLst>
          </p:cNvPr>
          <p:cNvSpPr txBox="1">
            <a:spLocks/>
          </p:cNvSpPr>
          <p:nvPr/>
        </p:nvSpPr>
        <p:spPr>
          <a:xfrm>
            <a:off x="448072" y="1483406"/>
            <a:ext cx="4334240" cy="2613907"/>
          </a:xfrm>
          <a:prstGeom prst="rect">
            <a:avLst/>
          </a:prstGeom>
        </p:spPr>
        <p:txBody>
          <a:bodyPr vert="horz" lIns="89611" tIns="44806" rIns="89611" bIns="44806"/>
          <a:lstStyle/>
          <a:p>
            <a:pPr marL="332200" lvl="1" indent="-342900" defTabSz="448056">
              <a:spcAft>
                <a:spcPts val="980"/>
              </a:spcAft>
              <a:buFont typeface="Arial" panose="020B0604020202020204" pitchFamily="34" charset="0"/>
              <a:buChar char="•"/>
            </a:pPr>
            <a:r>
              <a:rPr lang="en-US" sz="2000" b="0" dirty="0">
                <a:solidFill>
                  <a:srgbClr val="474747"/>
                </a:solidFill>
                <a:latin typeface="+mn-lt"/>
                <a:ea typeface="Arial" pitchFamily="34" charset="0"/>
                <a:cs typeface="Arial" pitchFamily="34" charset="0"/>
              </a:rPr>
              <a:t>Set up a solid investing plan:</a:t>
            </a:r>
          </a:p>
          <a:p>
            <a:pPr marL="789400" lvl="2" indent="-342900" defTabSz="448056">
              <a:spcAft>
                <a:spcPts val="980"/>
              </a:spcAft>
              <a:buFont typeface="Arial" panose="020B0604020202020204" pitchFamily="34" charset="0"/>
              <a:buChar char="•"/>
            </a:pPr>
            <a:r>
              <a:rPr lang="en-US" sz="2000" b="0" dirty="0">
                <a:solidFill>
                  <a:srgbClr val="474747"/>
                </a:solidFill>
                <a:latin typeface="+mn-lt"/>
                <a:ea typeface="Arial" pitchFamily="34" charset="0"/>
                <a:cs typeface="Arial" pitchFamily="34" charset="0"/>
              </a:rPr>
              <a:t>Low-cost index funds</a:t>
            </a:r>
          </a:p>
          <a:p>
            <a:pPr marL="789400" lvl="2" indent="-342900" defTabSz="448056">
              <a:spcAft>
                <a:spcPts val="980"/>
              </a:spcAft>
              <a:buFont typeface="Arial" panose="020B0604020202020204" pitchFamily="34" charset="0"/>
              <a:buChar char="•"/>
            </a:pPr>
            <a:r>
              <a:rPr lang="en-US" sz="2000" b="0" dirty="0">
                <a:solidFill>
                  <a:srgbClr val="474747"/>
                </a:solidFill>
                <a:latin typeface="+mn-lt"/>
                <a:ea typeface="Arial" pitchFamily="34" charset="0"/>
                <a:cs typeface="Arial" pitchFamily="34" charset="0"/>
              </a:rPr>
              <a:t>Steady purchase of stock- and bond-based mutual funds</a:t>
            </a:r>
          </a:p>
          <a:p>
            <a:pPr marL="789400" lvl="2" indent="-342900" defTabSz="448056">
              <a:spcAft>
                <a:spcPts val="980"/>
              </a:spcAft>
              <a:buFont typeface="Arial" panose="020B0604020202020204" pitchFamily="34" charset="0"/>
              <a:buChar char="•"/>
            </a:pPr>
            <a:r>
              <a:rPr lang="en-US" sz="2000" b="0" dirty="0">
                <a:solidFill>
                  <a:srgbClr val="474747"/>
                </a:solidFill>
                <a:latin typeface="+mn-lt"/>
                <a:ea typeface="Arial" pitchFamily="34" charset="0"/>
                <a:cs typeface="Arial" pitchFamily="34" charset="0"/>
              </a:rPr>
              <a:t>A risk-based allocation based on your time horizon</a:t>
            </a:r>
          </a:p>
          <a:p>
            <a:pPr marL="332200" lvl="1" indent="-342900" defTabSz="448056">
              <a:spcAft>
                <a:spcPts val="980"/>
              </a:spcAft>
              <a:buFont typeface="Arial" panose="020B0604020202020204" pitchFamily="34" charset="0"/>
              <a:buChar char="•"/>
            </a:pPr>
            <a:r>
              <a:rPr lang="en-US" sz="2000" b="0" dirty="0">
                <a:solidFill>
                  <a:srgbClr val="474747"/>
                </a:solidFill>
                <a:latin typeface="+mn-lt"/>
                <a:ea typeface="Arial" pitchFamily="34" charset="0"/>
                <a:cs typeface="Arial" pitchFamily="34" charset="0"/>
              </a:rPr>
              <a:t>Rebalance portfolio as time horizon gets closer</a:t>
            </a:r>
          </a:p>
          <a:p>
            <a:pPr marL="332200" lvl="1" indent="-342900" defTabSz="448056">
              <a:spcAft>
                <a:spcPts val="980"/>
              </a:spcAft>
              <a:buFont typeface="Arial" panose="020B0604020202020204" pitchFamily="34" charset="0"/>
              <a:buChar char="•"/>
            </a:pPr>
            <a:r>
              <a:rPr lang="en-US" sz="2000" b="0" dirty="0">
                <a:solidFill>
                  <a:srgbClr val="474747"/>
                </a:solidFill>
                <a:latin typeface="+mn-lt"/>
                <a:ea typeface="Arial" pitchFamily="34" charset="0"/>
                <a:cs typeface="Arial" pitchFamily="34" charset="0"/>
              </a:rPr>
              <a:t>Set it and forget it (i.e., do nothing)</a:t>
            </a:r>
          </a:p>
          <a:p>
            <a:pPr marL="272447" lvl="1" indent="-283147" defTabSz="448056">
              <a:spcAft>
                <a:spcPts val="980"/>
              </a:spcAft>
              <a:buFont typeface="Arial" pitchFamily="34" charset="0"/>
              <a:buChar char="–"/>
            </a:pPr>
            <a:endParaRPr lang="en-US" sz="2800" b="0" dirty="0">
              <a:solidFill>
                <a:srgbClr val="002663"/>
              </a:solidFill>
              <a:latin typeface="+mn-lt"/>
              <a:ea typeface="Arial" pitchFamily="34" charset="0"/>
              <a:cs typeface="Arial" pitchFamily="34" charset="0"/>
            </a:endParaRPr>
          </a:p>
        </p:txBody>
      </p:sp>
      <p:pic>
        <p:nvPicPr>
          <p:cNvPr id="30722" name="Picture 2" descr="178,756 Long Road Stock Photos, Pictures &amp; Royalty-Free Images - iStock">
            <a:extLst>
              <a:ext uri="{FF2B5EF4-FFF2-40B4-BE49-F238E27FC236}">
                <a16:creationId xmlns:a16="http://schemas.microsoft.com/office/drawing/2014/main" id="{C5661504-0E24-733E-A416-1B8702C286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2976" y="1666663"/>
            <a:ext cx="3377228" cy="224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818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751E562-D1AC-F926-7297-E079A9EDD04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3" name="think-cell Slide" r:id="rId4" imgW="164" imgH="165" progId="TCLayout.ActiveDocument.1">
                  <p:embed/>
                </p:oleObj>
              </mc:Choice>
              <mc:Fallback>
                <p:oleObj name="think-cell Slide" r:id="rId4" imgW="164" imgH="165" progId="TCLayout.ActiveDocument.1">
                  <p:embed/>
                  <p:pic>
                    <p:nvPicPr>
                      <p:cNvPr id="4" name="Object 3" hidden="1">
                        <a:extLst>
                          <a:ext uri="{FF2B5EF4-FFF2-40B4-BE49-F238E27FC236}">
                            <a16:creationId xmlns:a16="http://schemas.microsoft.com/office/drawing/2014/main" id="{3751E562-D1AC-F926-7297-E079A9EDD04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What to do. . . Early in your career</a:t>
            </a:r>
          </a:p>
        </p:txBody>
      </p:sp>
      <p:sp>
        <p:nvSpPr>
          <p:cNvPr id="7" name="Rectangle 6"/>
          <p:cNvSpPr/>
          <p:nvPr/>
        </p:nvSpPr>
        <p:spPr>
          <a:xfrm>
            <a:off x="745318" y="1587383"/>
            <a:ext cx="4027850" cy="5001369"/>
          </a:xfrm>
          <a:prstGeom prst="rect">
            <a:avLst/>
          </a:prstGeom>
        </p:spPr>
        <p:txBody>
          <a:bodyPr wrap="square" lIns="0" tIns="0" rIns="0" bIns="0">
            <a:spAutoFit/>
          </a:bodyPr>
          <a:lstStyle/>
          <a:p>
            <a:pPr marL="342900" lvl="1" indent="-228600">
              <a:spcBef>
                <a:spcPts val="600"/>
              </a:spcBef>
              <a:buClr>
                <a:srgbClr val="474747"/>
              </a:buClr>
              <a:buSzPct val="125000"/>
              <a:buFont typeface="Arial" panose="020B0604020202020204" pitchFamily="34" charset="0"/>
              <a:buChar char="•"/>
            </a:pPr>
            <a:r>
              <a:rPr lang="en-US" sz="2000" b="0" kern="0" dirty="0">
                <a:solidFill>
                  <a:srgbClr val="474747"/>
                </a:solidFill>
                <a:latin typeface="+mn-lt"/>
              </a:rPr>
              <a:t>If you have a  longer-time horizon </a:t>
            </a:r>
            <a:r>
              <a:rPr lang="en-US" sz="2000" b="0" kern="0" dirty="0">
                <a:solidFill>
                  <a:srgbClr val="474747"/>
                </a:solidFill>
                <a:latin typeface="+mn-lt"/>
                <a:sym typeface="Wingdings" panose="05000000000000000000" pitchFamily="2" charset="2"/>
              </a:rPr>
              <a:t> great time to double-down on putting money into 401(k)/IRA</a:t>
            </a:r>
          </a:p>
          <a:p>
            <a:pPr marL="342900" lvl="1" indent="-228600">
              <a:spcBef>
                <a:spcPts val="600"/>
              </a:spcBef>
              <a:buClr>
                <a:srgbClr val="474747"/>
              </a:buClr>
              <a:buSzPct val="125000"/>
              <a:buFont typeface="Arial" panose="020B0604020202020204" pitchFamily="34" charset="0"/>
              <a:buChar char="•"/>
            </a:pPr>
            <a:endParaRPr lang="en-US" sz="2000" b="0" kern="0" dirty="0">
              <a:solidFill>
                <a:srgbClr val="474747"/>
              </a:solidFill>
              <a:latin typeface="+mn-lt"/>
              <a:sym typeface="Wingdings" panose="05000000000000000000" pitchFamily="2" charset="2"/>
            </a:endParaRPr>
          </a:p>
          <a:p>
            <a:pPr marL="342900" lvl="1" indent="-228600">
              <a:spcBef>
                <a:spcPts val="600"/>
              </a:spcBef>
              <a:buClr>
                <a:srgbClr val="474747"/>
              </a:buClr>
              <a:buSzPct val="125000"/>
              <a:buFont typeface="Arial" panose="020B0604020202020204" pitchFamily="34" charset="0"/>
              <a:buChar char="•"/>
            </a:pPr>
            <a:r>
              <a:rPr lang="en-US" sz="2000" b="0" kern="0" dirty="0">
                <a:solidFill>
                  <a:srgbClr val="474747"/>
                </a:solidFill>
                <a:latin typeface="+mn-lt"/>
                <a:sym typeface="Wingdings" panose="05000000000000000000" pitchFamily="2" charset="2"/>
              </a:rPr>
              <a:t>Save in emergency fund</a:t>
            </a:r>
          </a:p>
          <a:p>
            <a:pPr marL="342900" lvl="1" indent="-228600">
              <a:spcBef>
                <a:spcPts val="600"/>
              </a:spcBef>
              <a:buClr>
                <a:srgbClr val="474747"/>
              </a:buClr>
              <a:buSzPct val="125000"/>
              <a:buFont typeface="Arial" panose="020B0604020202020204" pitchFamily="34" charset="0"/>
              <a:buChar char="•"/>
            </a:pPr>
            <a:endParaRPr lang="en-US" sz="2000" b="0" kern="0" dirty="0">
              <a:solidFill>
                <a:srgbClr val="474747"/>
              </a:solidFill>
              <a:latin typeface="+mn-lt"/>
              <a:sym typeface="Wingdings" panose="05000000000000000000" pitchFamily="2" charset="2"/>
            </a:endParaRPr>
          </a:p>
          <a:p>
            <a:pPr marL="342900" lvl="1" indent="-228600">
              <a:spcBef>
                <a:spcPts val="600"/>
              </a:spcBef>
              <a:buClr>
                <a:srgbClr val="474747"/>
              </a:buClr>
              <a:buSzPct val="125000"/>
              <a:buFont typeface="Arial" panose="020B0604020202020204" pitchFamily="34" charset="0"/>
              <a:buChar char="•"/>
            </a:pPr>
            <a:r>
              <a:rPr lang="en-US" sz="2000" b="0" kern="0" dirty="0">
                <a:solidFill>
                  <a:srgbClr val="474747"/>
                </a:solidFill>
                <a:latin typeface="+mn-lt"/>
                <a:sym typeface="Wingdings" panose="05000000000000000000" pitchFamily="2" charset="2"/>
              </a:rPr>
              <a:t>Pay off high-interest debt</a:t>
            </a:r>
          </a:p>
          <a:p>
            <a:pPr marL="342900" lvl="1" indent="-228600">
              <a:spcBef>
                <a:spcPts val="600"/>
              </a:spcBef>
              <a:buClr>
                <a:srgbClr val="474747"/>
              </a:buClr>
              <a:buSzPct val="125000"/>
              <a:buFont typeface="Arial" panose="020B0604020202020204" pitchFamily="34" charset="0"/>
              <a:buChar char="•"/>
            </a:pPr>
            <a:endParaRPr lang="en-US" sz="2000" b="0" kern="0" dirty="0">
              <a:solidFill>
                <a:srgbClr val="474747"/>
              </a:solidFill>
              <a:latin typeface="+mn-lt"/>
              <a:sym typeface="Wingdings" panose="05000000000000000000" pitchFamily="2" charset="2"/>
            </a:endParaRPr>
          </a:p>
          <a:p>
            <a:pPr marL="342900" lvl="1" indent="-228600">
              <a:spcBef>
                <a:spcPts val="600"/>
              </a:spcBef>
              <a:buClr>
                <a:srgbClr val="474747"/>
              </a:buClr>
              <a:buSzPct val="125000"/>
              <a:buFont typeface="Arial" panose="020B0604020202020204" pitchFamily="34" charset="0"/>
              <a:buChar char="•"/>
            </a:pPr>
            <a:r>
              <a:rPr lang="en-US" sz="2000" b="0" kern="0" dirty="0">
                <a:solidFill>
                  <a:srgbClr val="474747"/>
                </a:solidFill>
                <a:latin typeface="+mn-lt"/>
                <a:sym typeface="Wingdings" panose="05000000000000000000" pitchFamily="2" charset="2"/>
              </a:rPr>
              <a:t>Consider opportunistic investment/savings options (e.g., </a:t>
            </a:r>
            <a:r>
              <a:rPr lang="en-US" sz="2000" b="0" kern="0" dirty="0" err="1">
                <a:solidFill>
                  <a:srgbClr val="474747"/>
                </a:solidFill>
                <a:latin typeface="+mn-lt"/>
                <a:sym typeface="Wingdings" panose="05000000000000000000" pitchFamily="2" charset="2"/>
              </a:rPr>
              <a:t>i</a:t>
            </a:r>
            <a:r>
              <a:rPr lang="en-US" sz="2000" b="0" kern="0" dirty="0">
                <a:solidFill>
                  <a:srgbClr val="474747"/>
                </a:solidFill>
                <a:latin typeface="+mn-lt"/>
                <a:sym typeface="Wingdings" panose="05000000000000000000" pitchFamily="2" charset="2"/>
              </a:rPr>
              <a:t>-bonds)</a:t>
            </a:r>
          </a:p>
          <a:p>
            <a:pPr marL="342900" lvl="1" indent="-228600">
              <a:spcBef>
                <a:spcPts val="600"/>
              </a:spcBef>
              <a:buClr>
                <a:srgbClr val="474747"/>
              </a:buClr>
              <a:buSzPct val="125000"/>
              <a:buFont typeface="Arial" panose="020B0604020202020204" pitchFamily="34" charset="0"/>
              <a:buChar char="•"/>
            </a:pPr>
            <a:endParaRPr lang="en-US" sz="2000" b="0" kern="0" dirty="0">
              <a:solidFill>
                <a:srgbClr val="474747"/>
              </a:solidFill>
              <a:latin typeface="+mn-lt"/>
              <a:sym typeface="Wingdings" panose="05000000000000000000" pitchFamily="2" charset="2"/>
            </a:endParaRPr>
          </a:p>
          <a:p>
            <a:pPr marL="342900" lvl="1" indent="-228600">
              <a:spcBef>
                <a:spcPts val="600"/>
              </a:spcBef>
              <a:buClr>
                <a:srgbClr val="474747"/>
              </a:buClr>
              <a:buSzPct val="125000"/>
              <a:buFont typeface="Arial" panose="020B0604020202020204" pitchFamily="34" charset="0"/>
              <a:buChar char="•"/>
            </a:pPr>
            <a:endParaRPr lang="en-US" sz="2000" b="0" kern="0" dirty="0">
              <a:solidFill>
                <a:srgbClr val="474747"/>
              </a:solidFill>
              <a:latin typeface="+mn-lt"/>
            </a:endParaRPr>
          </a:p>
          <a:p>
            <a:pPr marL="342900" lvl="1" indent="-228600">
              <a:spcBef>
                <a:spcPts val="600"/>
              </a:spcBef>
              <a:buClr>
                <a:srgbClr val="474747"/>
              </a:buClr>
              <a:buSzPct val="125000"/>
              <a:buFont typeface="Arial" panose="020B0604020202020204" pitchFamily="34" charset="0"/>
              <a:buChar char="•"/>
            </a:pPr>
            <a:endParaRPr lang="en-US" sz="2000" b="0" kern="0" dirty="0">
              <a:solidFill>
                <a:srgbClr val="474747"/>
              </a:solidFill>
              <a:latin typeface="+mn-lt"/>
            </a:endParaRPr>
          </a:p>
        </p:txBody>
      </p:sp>
      <p:pic>
        <p:nvPicPr>
          <p:cNvPr id="39938" name="Picture 2" descr="Top-Box-On-Sale-Now - Brattleboro Food Co-op">
            <a:extLst>
              <a:ext uri="{FF2B5EF4-FFF2-40B4-BE49-F238E27FC236}">
                <a16:creationId xmlns:a16="http://schemas.microsoft.com/office/drawing/2014/main" id="{D5A16317-BE4B-51D3-7E48-F45E56360B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8563" y="1859407"/>
            <a:ext cx="3394773" cy="3394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728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619B574-AC0E-E952-7E97-12117BCBA75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7" name="think-cell Slide" r:id="rId5" imgW="164" imgH="165" progId="TCLayout.ActiveDocument.1">
                  <p:embed/>
                </p:oleObj>
              </mc:Choice>
              <mc:Fallback>
                <p:oleObj name="think-cell Slide" r:id="rId5" imgW="164" imgH="165" progId="TCLayout.ActiveDocument.1">
                  <p:embed/>
                  <p:pic>
                    <p:nvPicPr>
                      <p:cNvPr id="3" name="Object 2" hidden="1">
                        <a:extLst>
                          <a:ext uri="{FF2B5EF4-FFF2-40B4-BE49-F238E27FC236}">
                            <a16:creationId xmlns:a16="http://schemas.microsoft.com/office/drawing/2014/main" id="{4619B574-AC0E-E952-7E97-12117BCBA75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p:cNvSpPr/>
          <p:nvPr/>
        </p:nvSpPr>
        <p:spPr bwMode="auto">
          <a:xfrm>
            <a:off x="1" y="-85060"/>
            <a:ext cx="4253022" cy="6806535"/>
          </a:xfrm>
          <a:prstGeom prst="rect">
            <a:avLst/>
          </a:prstGeom>
          <a:solidFill>
            <a:srgbClr val="31B4C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mn-lt"/>
            </a:endParaRPr>
          </a:p>
        </p:txBody>
      </p:sp>
      <p:pic>
        <p:nvPicPr>
          <p:cNvPr id="11" name="Picture 22" descr="Newspaper clipping_Small">
            <a:extLst>
              <a:ext uri="{FF2B5EF4-FFF2-40B4-BE49-F238E27FC236}">
                <a16:creationId xmlns:a16="http://schemas.microsoft.com/office/drawing/2014/main" id="{E3D28D7F-7448-48D4-B733-DFDA70778580}"/>
              </a:ext>
            </a:extLst>
          </p:cNvPr>
          <p:cNvPicPr preferRelativeResize="0">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2205" y="1124711"/>
            <a:ext cx="4265228" cy="4288537"/>
          </a:xfrm>
          <a:prstGeom prst="rect">
            <a:avLst/>
          </a:prstGeom>
          <a:noFill/>
          <a:ln w="9525">
            <a:noFill/>
            <a:miter lim="800000"/>
            <a:headEnd/>
            <a:tailEnd/>
          </a:ln>
        </p:spPr>
      </p:pic>
      <p:sp>
        <p:nvSpPr>
          <p:cNvPr id="12" name="Rectangle 6">
            <a:extLst>
              <a:ext uri="{FF2B5EF4-FFF2-40B4-BE49-F238E27FC236}">
                <a16:creationId xmlns:a16="http://schemas.microsoft.com/office/drawing/2014/main" id="{AE88FB64-B59F-4EB6-B138-9EA51041E438}"/>
              </a:ext>
            </a:extLst>
          </p:cNvPr>
          <p:cNvSpPr>
            <a:spLocks noChangeArrowheads="1"/>
          </p:cNvSpPr>
          <p:nvPr/>
        </p:nvSpPr>
        <p:spPr bwMode="auto">
          <a:xfrm>
            <a:off x="547939" y="2225338"/>
            <a:ext cx="3278628" cy="2398811"/>
          </a:xfrm>
          <a:prstGeom prst="rect">
            <a:avLst/>
          </a:prstGeom>
          <a:noFill/>
          <a:ln w="9525">
            <a:noFill/>
            <a:miter lim="800000"/>
            <a:headEnd/>
            <a:tailEnd/>
          </a:ln>
        </p:spPr>
        <p:txBody>
          <a:bodyPr wrap="square" lIns="89611" tIns="44806" rIns="89611" bIns="44806">
            <a:spAutoFit/>
          </a:bodyPr>
          <a:lstStyle/>
          <a:p>
            <a:pPr algn="ctr">
              <a:spcBef>
                <a:spcPts val="600"/>
              </a:spcBef>
              <a:spcAft>
                <a:spcPts val="600"/>
              </a:spcAft>
              <a:defRPr/>
            </a:pPr>
            <a:r>
              <a:rPr lang="en-US" sz="2800" kern="0" dirty="0">
                <a:solidFill>
                  <a:srgbClr val="002060"/>
                </a:solidFill>
                <a:latin typeface="+mn-lt"/>
              </a:rPr>
              <a:t>It is not often in life that the easy thing to do is the smart thing to do”</a:t>
            </a:r>
          </a:p>
          <a:p>
            <a:pPr marL="342900" indent="-342900" algn="ctr">
              <a:spcBef>
                <a:spcPts val="600"/>
              </a:spcBef>
              <a:spcAft>
                <a:spcPts val="600"/>
              </a:spcAft>
              <a:buFontTx/>
              <a:buChar char="-"/>
              <a:defRPr/>
            </a:pPr>
            <a:r>
              <a:rPr lang="en-US" sz="2800" b="0" kern="0" dirty="0">
                <a:solidFill>
                  <a:srgbClr val="002060"/>
                </a:solidFill>
                <a:latin typeface="+mn-lt"/>
              </a:rPr>
              <a:t>Burton </a:t>
            </a:r>
            <a:r>
              <a:rPr lang="en-US" sz="2800" b="0" kern="0" dirty="0" err="1">
                <a:solidFill>
                  <a:srgbClr val="002060"/>
                </a:solidFill>
                <a:latin typeface="+mn-lt"/>
              </a:rPr>
              <a:t>Malkiel</a:t>
            </a:r>
            <a:endParaRPr lang="en-US" sz="2800" b="0" kern="0" dirty="0">
              <a:solidFill>
                <a:srgbClr val="002060"/>
              </a:solidFill>
              <a:latin typeface="+mn-lt"/>
            </a:endParaRPr>
          </a:p>
        </p:txBody>
      </p:sp>
      <p:pic>
        <p:nvPicPr>
          <p:cNvPr id="1026" name="Picture 2" descr="peerspectrum- burton malkiel">
            <a:extLst>
              <a:ext uri="{FF2B5EF4-FFF2-40B4-BE49-F238E27FC236}">
                <a16:creationId xmlns:a16="http://schemas.microsoft.com/office/drawing/2014/main" id="{BB92293F-516B-4D49-2CAC-34133DFE71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3354" y="486460"/>
            <a:ext cx="4400823" cy="37092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438416" y="1805548"/>
            <a:ext cx="474234" cy="401949"/>
            <a:chOff x="854075" y="2381250"/>
            <a:chExt cx="1374775" cy="1165225"/>
          </a:xfrm>
          <a:solidFill>
            <a:srgbClr val="FE6651"/>
          </a:solidFill>
        </p:grpSpPr>
        <p:sp>
          <p:nvSpPr>
            <p:cNvPr id="17" name="Freeform 18"/>
            <p:cNvSpPr>
              <a:spLocks/>
            </p:cNvSpPr>
            <p:nvPr/>
          </p:nvSpPr>
          <p:spPr bwMode="auto">
            <a:xfrm>
              <a:off x="854075" y="2381250"/>
              <a:ext cx="635001" cy="1165225"/>
            </a:xfrm>
            <a:custGeom>
              <a:avLst/>
              <a:gdLst>
                <a:gd name="T0" fmla="*/ 1199 w 1599"/>
                <a:gd name="T1" fmla="*/ 0 h 2937"/>
                <a:gd name="T2" fmla="*/ 1249 w 1599"/>
                <a:gd name="T3" fmla="*/ 11 h 2937"/>
                <a:gd name="T4" fmla="*/ 1292 w 1599"/>
                <a:gd name="T5" fmla="*/ 41 h 2937"/>
                <a:gd name="T6" fmla="*/ 1322 w 1599"/>
                <a:gd name="T7" fmla="*/ 84 h 2937"/>
                <a:gd name="T8" fmla="*/ 1332 w 1599"/>
                <a:gd name="T9" fmla="*/ 134 h 2937"/>
                <a:gd name="T10" fmla="*/ 1330 w 1599"/>
                <a:gd name="T11" fmla="*/ 427 h 2937"/>
                <a:gd name="T12" fmla="*/ 1310 w 1599"/>
                <a:gd name="T13" fmla="*/ 474 h 2937"/>
                <a:gd name="T14" fmla="*/ 1272 w 1599"/>
                <a:gd name="T15" fmla="*/ 512 h 2937"/>
                <a:gd name="T16" fmla="*/ 1224 w 1599"/>
                <a:gd name="T17" fmla="*/ 532 h 2937"/>
                <a:gd name="T18" fmla="*/ 1065 w 1599"/>
                <a:gd name="T19" fmla="*/ 534 h 2937"/>
                <a:gd name="T20" fmla="*/ 960 w 1599"/>
                <a:gd name="T21" fmla="*/ 545 h 2937"/>
                <a:gd name="T22" fmla="*/ 861 w 1599"/>
                <a:gd name="T23" fmla="*/ 573 h 2937"/>
                <a:gd name="T24" fmla="*/ 771 w 1599"/>
                <a:gd name="T25" fmla="*/ 623 h 2937"/>
                <a:gd name="T26" fmla="*/ 689 w 1599"/>
                <a:gd name="T27" fmla="*/ 691 h 2937"/>
                <a:gd name="T28" fmla="*/ 620 w 1599"/>
                <a:gd name="T29" fmla="*/ 773 h 2937"/>
                <a:gd name="T30" fmla="*/ 572 w 1599"/>
                <a:gd name="T31" fmla="*/ 864 h 2937"/>
                <a:gd name="T32" fmla="*/ 542 w 1599"/>
                <a:gd name="T33" fmla="*/ 962 h 2937"/>
                <a:gd name="T34" fmla="*/ 533 w 1599"/>
                <a:gd name="T35" fmla="*/ 1068 h 2937"/>
                <a:gd name="T36" fmla="*/ 535 w 1599"/>
                <a:gd name="T37" fmla="*/ 1167 h 2937"/>
                <a:gd name="T38" fmla="*/ 554 w 1599"/>
                <a:gd name="T39" fmla="*/ 1227 h 2937"/>
                <a:gd name="T40" fmla="*/ 591 w 1599"/>
                <a:gd name="T41" fmla="*/ 1277 h 2937"/>
                <a:gd name="T42" fmla="*/ 641 w 1599"/>
                <a:gd name="T43" fmla="*/ 1314 h 2937"/>
                <a:gd name="T44" fmla="*/ 700 w 1599"/>
                <a:gd name="T45" fmla="*/ 1333 h 2937"/>
                <a:gd name="T46" fmla="*/ 1199 w 1599"/>
                <a:gd name="T47" fmla="*/ 1336 h 2937"/>
                <a:gd name="T48" fmla="*/ 1290 w 1599"/>
                <a:gd name="T49" fmla="*/ 1345 h 2937"/>
                <a:gd name="T50" fmla="*/ 1373 w 1599"/>
                <a:gd name="T51" fmla="*/ 1374 h 2937"/>
                <a:gd name="T52" fmla="*/ 1447 w 1599"/>
                <a:gd name="T53" fmla="*/ 1421 h 2937"/>
                <a:gd name="T54" fmla="*/ 1512 w 1599"/>
                <a:gd name="T55" fmla="*/ 1487 h 2937"/>
                <a:gd name="T56" fmla="*/ 1560 w 1599"/>
                <a:gd name="T57" fmla="*/ 1562 h 2937"/>
                <a:gd name="T58" fmla="*/ 1589 w 1599"/>
                <a:gd name="T59" fmla="*/ 1645 h 2937"/>
                <a:gd name="T60" fmla="*/ 1599 w 1599"/>
                <a:gd name="T61" fmla="*/ 1736 h 2937"/>
                <a:gd name="T62" fmla="*/ 1596 w 1599"/>
                <a:gd name="T63" fmla="*/ 2584 h 2937"/>
                <a:gd name="T64" fmla="*/ 1577 w 1599"/>
                <a:gd name="T65" fmla="*/ 2671 h 2937"/>
                <a:gd name="T66" fmla="*/ 1539 w 1599"/>
                <a:gd name="T67" fmla="*/ 2750 h 2937"/>
                <a:gd name="T68" fmla="*/ 1482 w 1599"/>
                <a:gd name="T69" fmla="*/ 2821 h 2937"/>
                <a:gd name="T70" fmla="*/ 1411 w 1599"/>
                <a:gd name="T71" fmla="*/ 2878 h 2937"/>
                <a:gd name="T72" fmla="*/ 1332 w 1599"/>
                <a:gd name="T73" fmla="*/ 2916 h 2937"/>
                <a:gd name="T74" fmla="*/ 1245 w 1599"/>
                <a:gd name="T75" fmla="*/ 2935 h 2937"/>
                <a:gd name="T76" fmla="*/ 400 w 1599"/>
                <a:gd name="T77" fmla="*/ 2937 h 2937"/>
                <a:gd name="T78" fmla="*/ 309 w 1599"/>
                <a:gd name="T79" fmla="*/ 2928 h 2937"/>
                <a:gd name="T80" fmla="*/ 226 w 1599"/>
                <a:gd name="T81" fmla="*/ 2899 h 2937"/>
                <a:gd name="T82" fmla="*/ 151 w 1599"/>
                <a:gd name="T83" fmla="*/ 2852 h 2937"/>
                <a:gd name="T84" fmla="*/ 85 w 1599"/>
                <a:gd name="T85" fmla="*/ 2786 h 2937"/>
                <a:gd name="T86" fmla="*/ 38 w 1599"/>
                <a:gd name="T87" fmla="*/ 2712 h 2937"/>
                <a:gd name="T88" fmla="*/ 9 w 1599"/>
                <a:gd name="T89" fmla="*/ 2629 h 2937"/>
                <a:gd name="T90" fmla="*/ 0 w 1599"/>
                <a:gd name="T91" fmla="*/ 2538 h 2937"/>
                <a:gd name="T92" fmla="*/ 0 w 1599"/>
                <a:gd name="T93" fmla="*/ 1068 h 2937"/>
                <a:gd name="T94" fmla="*/ 14 w 1599"/>
                <a:gd name="T95" fmla="*/ 898 h 2937"/>
                <a:gd name="T96" fmla="*/ 54 w 1599"/>
                <a:gd name="T97" fmla="*/ 734 h 2937"/>
                <a:gd name="T98" fmla="*/ 114 w 1599"/>
                <a:gd name="T99" fmla="*/ 590 h 2937"/>
                <a:gd name="T100" fmla="*/ 183 w 1599"/>
                <a:gd name="T101" fmla="*/ 471 h 2937"/>
                <a:gd name="T102" fmla="*/ 266 w 1599"/>
                <a:gd name="T103" fmla="*/ 363 h 2937"/>
                <a:gd name="T104" fmla="*/ 362 w 1599"/>
                <a:gd name="T105" fmla="*/ 267 h 2937"/>
                <a:gd name="T106" fmla="*/ 469 w 1599"/>
                <a:gd name="T107" fmla="*/ 184 h 2937"/>
                <a:gd name="T108" fmla="*/ 588 w 1599"/>
                <a:gd name="T109" fmla="*/ 115 h 2937"/>
                <a:gd name="T110" fmla="*/ 732 w 1599"/>
                <a:gd name="T111" fmla="*/ 54 h 2937"/>
                <a:gd name="T112" fmla="*/ 895 w 1599"/>
                <a:gd name="T113" fmla="*/ 14 h 2937"/>
                <a:gd name="T114" fmla="*/ 1065 w 1599"/>
                <a:gd name="T115" fmla="*/ 0 h 2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9" h="2937">
                  <a:moveTo>
                    <a:pt x="1065" y="0"/>
                  </a:moveTo>
                  <a:lnTo>
                    <a:pt x="1199" y="0"/>
                  </a:lnTo>
                  <a:lnTo>
                    <a:pt x="1224" y="2"/>
                  </a:lnTo>
                  <a:lnTo>
                    <a:pt x="1249" y="11"/>
                  </a:lnTo>
                  <a:lnTo>
                    <a:pt x="1272" y="23"/>
                  </a:lnTo>
                  <a:lnTo>
                    <a:pt x="1292" y="41"/>
                  </a:lnTo>
                  <a:lnTo>
                    <a:pt x="1310" y="61"/>
                  </a:lnTo>
                  <a:lnTo>
                    <a:pt x="1322" y="84"/>
                  </a:lnTo>
                  <a:lnTo>
                    <a:pt x="1330" y="108"/>
                  </a:lnTo>
                  <a:lnTo>
                    <a:pt x="1332" y="134"/>
                  </a:lnTo>
                  <a:lnTo>
                    <a:pt x="1332" y="401"/>
                  </a:lnTo>
                  <a:lnTo>
                    <a:pt x="1330" y="427"/>
                  </a:lnTo>
                  <a:lnTo>
                    <a:pt x="1322" y="452"/>
                  </a:lnTo>
                  <a:lnTo>
                    <a:pt x="1310" y="474"/>
                  </a:lnTo>
                  <a:lnTo>
                    <a:pt x="1292" y="495"/>
                  </a:lnTo>
                  <a:lnTo>
                    <a:pt x="1272" y="512"/>
                  </a:lnTo>
                  <a:lnTo>
                    <a:pt x="1249" y="525"/>
                  </a:lnTo>
                  <a:lnTo>
                    <a:pt x="1224" y="532"/>
                  </a:lnTo>
                  <a:lnTo>
                    <a:pt x="1199" y="534"/>
                  </a:lnTo>
                  <a:lnTo>
                    <a:pt x="1065" y="534"/>
                  </a:lnTo>
                  <a:lnTo>
                    <a:pt x="1011" y="537"/>
                  </a:lnTo>
                  <a:lnTo>
                    <a:pt x="960" y="545"/>
                  </a:lnTo>
                  <a:lnTo>
                    <a:pt x="909" y="556"/>
                  </a:lnTo>
                  <a:lnTo>
                    <a:pt x="861" y="573"/>
                  </a:lnTo>
                  <a:lnTo>
                    <a:pt x="815" y="596"/>
                  </a:lnTo>
                  <a:lnTo>
                    <a:pt x="771" y="623"/>
                  </a:lnTo>
                  <a:lnTo>
                    <a:pt x="729" y="655"/>
                  </a:lnTo>
                  <a:lnTo>
                    <a:pt x="689" y="691"/>
                  </a:lnTo>
                  <a:lnTo>
                    <a:pt x="652" y="731"/>
                  </a:lnTo>
                  <a:lnTo>
                    <a:pt x="620" y="773"/>
                  </a:lnTo>
                  <a:lnTo>
                    <a:pt x="594" y="818"/>
                  </a:lnTo>
                  <a:lnTo>
                    <a:pt x="572" y="864"/>
                  </a:lnTo>
                  <a:lnTo>
                    <a:pt x="555" y="912"/>
                  </a:lnTo>
                  <a:lnTo>
                    <a:pt x="542" y="962"/>
                  </a:lnTo>
                  <a:lnTo>
                    <a:pt x="535" y="1014"/>
                  </a:lnTo>
                  <a:lnTo>
                    <a:pt x="533" y="1068"/>
                  </a:lnTo>
                  <a:lnTo>
                    <a:pt x="533" y="1136"/>
                  </a:lnTo>
                  <a:lnTo>
                    <a:pt x="535" y="1167"/>
                  </a:lnTo>
                  <a:lnTo>
                    <a:pt x="542" y="1198"/>
                  </a:lnTo>
                  <a:lnTo>
                    <a:pt x="554" y="1227"/>
                  </a:lnTo>
                  <a:lnTo>
                    <a:pt x="569" y="1253"/>
                  </a:lnTo>
                  <a:lnTo>
                    <a:pt x="591" y="1277"/>
                  </a:lnTo>
                  <a:lnTo>
                    <a:pt x="615" y="1299"/>
                  </a:lnTo>
                  <a:lnTo>
                    <a:pt x="641" y="1314"/>
                  </a:lnTo>
                  <a:lnTo>
                    <a:pt x="670" y="1326"/>
                  </a:lnTo>
                  <a:lnTo>
                    <a:pt x="700" y="1333"/>
                  </a:lnTo>
                  <a:lnTo>
                    <a:pt x="733" y="1336"/>
                  </a:lnTo>
                  <a:lnTo>
                    <a:pt x="1199" y="1336"/>
                  </a:lnTo>
                  <a:lnTo>
                    <a:pt x="1245" y="1338"/>
                  </a:lnTo>
                  <a:lnTo>
                    <a:pt x="1290" y="1345"/>
                  </a:lnTo>
                  <a:lnTo>
                    <a:pt x="1332" y="1357"/>
                  </a:lnTo>
                  <a:lnTo>
                    <a:pt x="1373" y="1374"/>
                  </a:lnTo>
                  <a:lnTo>
                    <a:pt x="1411" y="1395"/>
                  </a:lnTo>
                  <a:lnTo>
                    <a:pt x="1447" y="1421"/>
                  </a:lnTo>
                  <a:lnTo>
                    <a:pt x="1482" y="1453"/>
                  </a:lnTo>
                  <a:lnTo>
                    <a:pt x="1512" y="1487"/>
                  </a:lnTo>
                  <a:lnTo>
                    <a:pt x="1539" y="1524"/>
                  </a:lnTo>
                  <a:lnTo>
                    <a:pt x="1560" y="1562"/>
                  </a:lnTo>
                  <a:lnTo>
                    <a:pt x="1577" y="1602"/>
                  </a:lnTo>
                  <a:lnTo>
                    <a:pt x="1589" y="1645"/>
                  </a:lnTo>
                  <a:lnTo>
                    <a:pt x="1596" y="1690"/>
                  </a:lnTo>
                  <a:lnTo>
                    <a:pt x="1599" y="1736"/>
                  </a:lnTo>
                  <a:lnTo>
                    <a:pt x="1599" y="2538"/>
                  </a:lnTo>
                  <a:lnTo>
                    <a:pt x="1596" y="2584"/>
                  </a:lnTo>
                  <a:lnTo>
                    <a:pt x="1589" y="2629"/>
                  </a:lnTo>
                  <a:lnTo>
                    <a:pt x="1577" y="2671"/>
                  </a:lnTo>
                  <a:lnTo>
                    <a:pt x="1560" y="2712"/>
                  </a:lnTo>
                  <a:lnTo>
                    <a:pt x="1539" y="2750"/>
                  </a:lnTo>
                  <a:lnTo>
                    <a:pt x="1512" y="2786"/>
                  </a:lnTo>
                  <a:lnTo>
                    <a:pt x="1482" y="2821"/>
                  </a:lnTo>
                  <a:lnTo>
                    <a:pt x="1447" y="2852"/>
                  </a:lnTo>
                  <a:lnTo>
                    <a:pt x="1411" y="2878"/>
                  </a:lnTo>
                  <a:lnTo>
                    <a:pt x="1373" y="2899"/>
                  </a:lnTo>
                  <a:lnTo>
                    <a:pt x="1332" y="2916"/>
                  </a:lnTo>
                  <a:lnTo>
                    <a:pt x="1290" y="2928"/>
                  </a:lnTo>
                  <a:lnTo>
                    <a:pt x="1245" y="2935"/>
                  </a:lnTo>
                  <a:lnTo>
                    <a:pt x="1199" y="2937"/>
                  </a:lnTo>
                  <a:lnTo>
                    <a:pt x="400" y="2937"/>
                  </a:lnTo>
                  <a:lnTo>
                    <a:pt x="353" y="2935"/>
                  </a:lnTo>
                  <a:lnTo>
                    <a:pt x="309" y="2928"/>
                  </a:lnTo>
                  <a:lnTo>
                    <a:pt x="266" y="2916"/>
                  </a:lnTo>
                  <a:lnTo>
                    <a:pt x="226" y="2899"/>
                  </a:lnTo>
                  <a:lnTo>
                    <a:pt x="187" y="2878"/>
                  </a:lnTo>
                  <a:lnTo>
                    <a:pt x="151" y="2852"/>
                  </a:lnTo>
                  <a:lnTo>
                    <a:pt x="116" y="2821"/>
                  </a:lnTo>
                  <a:lnTo>
                    <a:pt x="85" y="2786"/>
                  </a:lnTo>
                  <a:lnTo>
                    <a:pt x="59" y="2750"/>
                  </a:lnTo>
                  <a:lnTo>
                    <a:pt x="38" y="2712"/>
                  </a:lnTo>
                  <a:lnTo>
                    <a:pt x="21" y="2671"/>
                  </a:lnTo>
                  <a:lnTo>
                    <a:pt x="9" y="2629"/>
                  </a:lnTo>
                  <a:lnTo>
                    <a:pt x="2" y="2584"/>
                  </a:lnTo>
                  <a:lnTo>
                    <a:pt x="0" y="2538"/>
                  </a:lnTo>
                  <a:lnTo>
                    <a:pt x="0" y="1477"/>
                  </a:lnTo>
                  <a:lnTo>
                    <a:pt x="0" y="1068"/>
                  </a:lnTo>
                  <a:lnTo>
                    <a:pt x="3" y="982"/>
                  </a:lnTo>
                  <a:lnTo>
                    <a:pt x="14" y="898"/>
                  </a:lnTo>
                  <a:lnTo>
                    <a:pt x="31" y="815"/>
                  </a:lnTo>
                  <a:lnTo>
                    <a:pt x="54" y="734"/>
                  </a:lnTo>
                  <a:lnTo>
                    <a:pt x="84" y="655"/>
                  </a:lnTo>
                  <a:lnTo>
                    <a:pt x="114" y="590"/>
                  </a:lnTo>
                  <a:lnTo>
                    <a:pt x="147" y="529"/>
                  </a:lnTo>
                  <a:lnTo>
                    <a:pt x="183" y="471"/>
                  </a:lnTo>
                  <a:lnTo>
                    <a:pt x="223" y="415"/>
                  </a:lnTo>
                  <a:lnTo>
                    <a:pt x="266" y="363"/>
                  </a:lnTo>
                  <a:lnTo>
                    <a:pt x="312" y="313"/>
                  </a:lnTo>
                  <a:lnTo>
                    <a:pt x="362" y="267"/>
                  </a:lnTo>
                  <a:lnTo>
                    <a:pt x="413" y="224"/>
                  </a:lnTo>
                  <a:lnTo>
                    <a:pt x="469" y="184"/>
                  </a:lnTo>
                  <a:lnTo>
                    <a:pt x="527" y="148"/>
                  </a:lnTo>
                  <a:lnTo>
                    <a:pt x="588" y="115"/>
                  </a:lnTo>
                  <a:lnTo>
                    <a:pt x="653" y="85"/>
                  </a:lnTo>
                  <a:lnTo>
                    <a:pt x="732" y="54"/>
                  </a:lnTo>
                  <a:lnTo>
                    <a:pt x="813" y="31"/>
                  </a:lnTo>
                  <a:lnTo>
                    <a:pt x="895" y="14"/>
                  </a:lnTo>
                  <a:lnTo>
                    <a:pt x="980" y="4"/>
                  </a:lnTo>
                  <a:lnTo>
                    <a:pt x="10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bg1">
                    <a:lumMod val="65000"/>
                  </a:schemeClr>
                </a:solidFill>
                <a:latin typeface="+mn-lt"/>
              </a:endParaRPr>
            </a:p>
          </p:txBody>
        </p:sp>
        <p:sp>
          <p:nvSpPr>
            <p:cNvPr id="18" name="Freeform 19"/>
            <p:cNvSpPr>
              <a:spLocks/>
            </p:cNvSpPr>
            <p:nvPr/>
          </p:nvSpPr>
          <p:spPr bwMode="auto">
            <a:xfrm>
              <a:off x="1593849" y="2381250"/>
              <a:ext cx="635001" cy="1165225"/>
            </a:xfrm>
            <a:custGeom>
              <a:avLst/>
              <a:gdLst>
                <a:gd name="T0" fmla="*/ 1199 w 1599"/>
                <a:gd name="T1" fmla="*/ 0 h 2937"/>
                <a:gd name="T2" fmla="*/ 1250 w 1599"/>
                <a:gd name="T3" fmla="*/ 11 h 2937"/>
                <a:gd name="T4" fmla="*/ 1293 w 1599"/>
                <a:gd name="T5" fmla="*/ 41 h 2937"/>
                <a:gd name="T6" fmla="*/ 1323 w 1599"/>
                <a:gd name="T7" fmla="*/ 84 h 2937"/>
                <a:gd name="T8" fmla="*/ 1332 w 1599"/>
                <a:gd name="T9" fmla="*/ 134 h 2937"/>
                <a:gd name="T10" fmla="*/ 1330 w 1599"/>
                <a:gd name="T11" fmla="*/ 427 h 2937"/>
                <a:gd name="T12" fmla="*/ 1310 w 1599"/>
                <a:gd name="T13" fmla="*/ 474 h 2937"/>
                <a:gd name="T14" fmla="*/ 1272 w 1599"/>
                <a:gd name="T15" fmla="*/ 512 h 2937"/>
                <a:gd name="T16" fmla="*/ 1226 w 1599"/>
                <a:gd name="T17" fmla="*/ 532 h 2937"/>
                <a:gd name="T18" fmla="*/ 1066 w 1599"/>
                <a:gd name="T19" fmla="*/ 534 h 2937"/>
                <a:gd name="T20" fmla="*/ 960 w 1599"/>
                <a:gd name="T21" fmla="*/ 545 h 2937"/>
                <a:gd name="T22" fmla="*/ 862 w 1599"/>
                <a:gd name="T23" fmla="*/ 573 h 2937"/>
                <a:gd name="T24" fmla="*/ 771 w 1599"/>
                <a:gd name="T25" fmla="*/ 623 h 2937"/>
                <a:gd name="T26" fmla="*/ 689 w 1599"/>
                <a:gd name="T27" fmla="*/ 691 h 2937"/>
                <a:gd name="T28" fmla="*/ 622 w 1599"/>
                <a:gd name="T29" fmla="*/ 773 h 2937"/>
                <a:gd name="T30" fmla="*/ 572 w 1599"/>
                <a:gd name="T31" fmla="*/ 864 h 2937"/>
                <a:gd name="T32" fmla="*/ 544 w 1599"/>
                <a:gd name="T33" fmla="*/ 962 h 2937"/>
                <a:gd name="T34" fmla="*/ 533 w 1599"/>
                <a:gd name="T35" fmla="*/ 1068 h 2937"/>
                <a:gd name="T36" fmla="*/ 536 w 1599"/>
                <a:gd name="T37" fmla="*/ 1167 h 2937"/>
                <a:gd name="T38" fmla="*/ 554 w 1599"/>
                <a:gd name="T39" fmla="*/ 1227 h 2937"/>
                <a:gd name="T40" fmla="*/ 592 w 1599"/>
                <a:gd name="T41" fmla="*/ 1277 h 2937"/>
                <a:gd name="T42" fmla="*/ 643 w 1599"/>
                <a:gd name="T43" fmla="*/ 1314 h 2937"/>
                <a:gd name="T44" fmla="*/ 701 w 1599"/>
                <a:gd name="T45" fmla="*/ 1333 h 2937"/>
                <a:gd name="T46" fmla="*/ 1199 w 1599"/>
                <a:gd name="T47" fmla="*/ 1336 h 2937"/>
                <a:gd name="T48" fmla="*/ 1290 w 1599"/>
                <a:gd name="T49" fmla="*/ 1345 h 2937"/>
                <a:gd name="T50" fmla="*/ 1373 w 1599"/>
                <a:gd name="T51" fmla="*/ 1374 h 2937"/>
                <a:gd name="T52" fmla="*/ 1448 w 1599"/>
                <a:gd name="T53" fmla="*/ 1421 h 2937"/>
                <a:gd name="T54" fmla="*/ 1513 w 1599"/>
                <a:gd name="T55" fmla="*/ 1487 h 2937"/>
                <a:gd name="T56" fmla="*/ 1561 w 1599"/>
                <a:gd name="T57" fmla="*/ 1562 h 2937"/>
                <a:gd name="T58" fmla="*/ 1590 w 1599"/>
                <a:gd name="T59" fmla="*/ 1645 h 2937"/>
                <a:gd name="T60" fmla="*/ 1599 w 1599"/>
                <a:gd name="T61" fmla="*/ 1736 h 2937"/>
                <a:gd name="T62" fmla="*/ 1596 w 1599"/>
                <a:gd name="T63" fmla="*/ 2584 h 2937"/>
                <a:gd name="T64" fmla="*/ 1577 w 1599"/>
                <a:gd name="T65" fmla="*/ 2671 h 2937"/>
                <a:gd name="T66" fmla="*/ 1539 w 1599"/>
                <a:gd name="T67" fmla="*/ 2750 h 2937"/>
                <a:gd name="T68" fmla="*/ 1482 w 1599"/>
                <a:gd name="T69" fmla="*/ 2821 h 2937"/>
                <a:gd name="T70" fmla="*/ 1411 w 1599"/>
                <a:gd name="T71" fmla="*/ 2878 h 2937"/>
                <a:gd name="T72" fmla="*/ 1332 w 1599"/>
                <a:gd name="T73" fmla="*/ 2916 h 2937"/>
                <a:gd name="T74" fmla="*/ 1246 w 1599"/>
                <a:gd name="T75" fmla="*/ 2935 h 2937"/>
                <a:gd name="T76" fmla="*/ 400 w 1599"/>
                <a:gd name="T77" fmla="*/ 2937 h 2937"/>
                <a:gd name="T78" fmla="*/ 309 w 1599"/>
                <a:gd name="T79" fmla="*/ 2928 h 2937"/>
                <a:gd name="T80" fmla="*/ 226 w 1599"/>
                <a:gd name="T81" fmla="*/ 2899 h 2937"/>
                <a:gd name="T82" fmla="*/ 151 w 1599"/>
                <a:gd name="T83" fmla="*/ 2852 h 2937"/>
                <a:gd name="T84" fmla="*/ 86 w 1599"/>
                <a:gd name="T85" fmla="*/ 2786 h 2937"/>
                <a:gd name="T86" fmla="*/ 38 w 1599"/>
                <a:gd name="T87" fmla="*/ 2712 h 2937"/>
                <a:gd name="T88" fmla="*/ 10 w 1599"/>
                <a:gd name="T89" fmla="*/ 2629 h 2937"/>
                <a:gd name="T90" fmla="*/ 0 w 1599"/>
                <a:gd name="T91" fmla="*/ 2538 h 2937"/>
                <a:gd name="T92" fmla="*/ 4 w 1599"/>
                <a:gd name="T93" fmla="*/ 982 h 2937"/>
                <a:gd name="T94" fmla="*/ 31 w 1599"/>
                <a:gd name="T95" fmla="*/ 815 h 2937"/>
                <a:gd name="T96" fmla="*/ 85 w 1599"/>
                <a:gd name="T97" fmla="*/ 655 h 2937"/>
                <a:gd name="T98" fmla="*/ 148 w 1599"/>
                <a:gd name="T99" fmla="*/ 529 h 2937"/>
                <a:gd name="T100" fmla="*/ 224 w 1599"/>
                <a:gd name="T101" fmla="*/ 415 h 2937"/>
                <a:gd name="T102" fmla="*/ 313 w 1599"/>
                <a:gd name="T103" fmla="*/ 313 h 2937"/>
                <a:gd name="T104" fmla="*/ 414 w 1599"/>
                <a:gd name="T105" fmla="*/ 224 h 2937"/>
                <a:gd name="T106" fmla="*/ 528 w 1599"/>
                <a:gd name="T107" fmla="*/ 148 h 2937"/>
                <a:gd name="T108" fmla="*/ 653 w 1599"/>
                <a:gd name="T109" fmla="*/ 85 h 2937"/>
                <a:gd name="T110" fmla="*/ 813 w 1599"/>
                <a:gd name="T111" fmla="*/ 31 h 2937"/>
                <a:gd name="T112" fmla="*/ 980 w 1599"/>
                <a:gd name="T113" fmla="*/ 4 h 2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9" h="2937">
                  <a:moveTo>
                    <a:pt x="1066" y="0"/>
                  </a:moveTo>
                  <a:lnTo>
                    <a:pt x="1199" y="0"/>
                  </a:lnTo>
                  <a:lnTo>
                    <a:pt x="1226" y="2"/>
                  </a:lnTo>
                  <a:lnTo>
                    <a:pt x="1250" y="11"/>
                  </a:lnTo>
                  <a:lnTo>
                    <a:pt x="1272" y="23"/>
                  </a:lnTo>
                  <a:lnTo>
                    <a:pt x="1293" y="41"/>
                  </a:lnTo>
                  <a:lnTo>
                    <a:pt x="1310" y="61"/>
                  </a:lnTo>
                  <a:lnTo>
                    <a:pt x="1323" y="84"/>
                  </a:lnTo>
                  <a:lnTo>
                    <a:pt x="1330" y="108"/>
                  </a:lnTo>
                  <a:lnTo>
                    <a:pt x="1332" y="134"/>
                  </a:lnTo>
                  <a:lnTo>
                    <a:pt x="1332" y="401"/>
                  </a:lnTo>
                  <a:lnTo>
                    <a:pt x="1330" y="427"/>
                  </a:lnTo>
                  <a:lnTo>
                    <a:pt x="1323" y="452"/>
                  </a:lnTo>
                  <a:lnTo>
                    <a:pt x="1310" y="474"/>
                  </a:lnTo>
                  <a:lnTo>
                    <a:pt x="1293" y="495"/>
                  </a:lnTo>
                  <a:lnTo>
                    <a:pt x="1272" y="512"/>
                  </a:lnTo>
                  <a:lnTo>
                    <a:pt x="1250" y="525"/>
                  </a:lnTo>
                  <a:lnTo>
                    <a:pt x="1226" y="532"/>
                  </a:lnTo>
                  <a:lnTo>
                    <a:pt x="1199" y="534"/>
                  </a:lnTo>
                  <a:lnTo>
                    <a:pt x="1066" y="534"/>
                  </a:lnTo>
                  <a:lnTo>
                    <a:pt x="1012" y="537"/>
                  </a:lnTo>
                  <a:lnTo>
                    <a:pt x="960" y="545"/>
                  </a:lnTo>
                  <a:lnTo>
                    <a:pt x="909" y="556"/>
                  </a:lnTo>
                  <a:lnTo>
                    <a:pt x="862" y="573"/>
                  </a:lnTo>
                  <a:lnTo>
                    <a:pt x="816" y="596"/>
                  </a:lnTo>
                  <a:lnTo>
                    <a:pt x="771" y="623"/>
                  </a:lnTo>
                  <a:lnTo>
                    <a:pt x="729" y="655"/>
                  </a:lnTo>
                  <a:lnTo>
                    <a:pt x="689" y="691"/>
                  </a:lnTo>
                  <a:lnTo>
                    <a:pt x="653" y="731"/>
                  </a:lnTo>
                  <a:lnTo>
                    <a:pt x="622" y="773"/>
                  </a:lnTo>
                  <a:lnTo>
                    <a:pt x="594" y="818"/>
                  </a:lnTo>
                  <a:lnTo>
                    <a:pt x="572" y="864"/>
                  </a:lnTo>
                  <a:lnTo>
                    <a:pt x="555" y="912"/>
                  </a:lnTo>
                  <a:lnTo>
                    <a:pt x="544" y="962"/>
                  </a:lnTo>
                  <a:lnTo>
                    <a:pt x="536" y="1014"/>
                  </a:lnTo>
                  <a:lnTo>
                    <a:pt x="533" y="1068"/>
                  </a:lnTo>
                  <a:lnTo>
                    <a:pt x="533" y="1136"/>
                  </a:lnTo>
                  <a:lnTo>
                    <a:pt x="536" y="1167"/>
                  </a:lnTo>
                  <a:lnTo>
                    <a:pt x="542" y="1198"/>
                  </a:lnTo>
                  <a:lnTo>
                    <a:pt x="554" y="1227"/>
                  </a:lnTo>
                  <a:lnTo>
                    <a:pt x="571" y="1253"/>
                  </a:lnTo>
                  <a:lnTo>
                    <a:pt x="592" y="1277"/>
                  </a:lnTo>
                  <a:lnTo>
                    <a:pt x="616" y="1299"/>
                  </a:lnTo>
                  <a:lnTo>
                    <a:pt x="643" y="1314"/>
                  </a:lnTo>
                  <a:lnTo>
                    <a:pt x="670" y="1326"/>
                  </a:lnTo>
                  <a:lnTo>
                    <a:pt x="701" y="1333"/>
                  </a:lnTo>
                  <a:lnTo>
                    <a:pt x="733" y="1336"/>
                  </a:lnTo>
                  <a:lnTo>
                    <a:pt x="1199" y="1336"/>
                  </a:lnTo>
                  <a:lnTo>
                    <a:pt x="1246" y="1338"/>
                  </a:lnTo>
                  <a:lnTo>
                    <a:pt x="1290" y="1345"/>
                  </a:lnTo>
                  <a:lnTo>
                    <a:pt x="1332" y="1357"/>
                  </a:lnTo>
                  <a:lnTo>
                    <a:pt x="1373" y="1374"/>
                  </a:lnTo>
                  <a:lnTo>
                    <a:pt x="1411" y="1395"/>
                  </a:lnTo>
                  <a:lnTo>
                    <a:pt x="1448" y="1421"/>
                  </a:lnTo>
                  <a:lnTo>
                    <a:pt x="1482" y="1453"/>
                  </a:lnTo>
                  <a:lnTo>
                    <a:pt x="1513" y="1487"/>
                  </a:lnTo>
                  <a:lnTo>
                    <a:pt x="1539" y="1524"/>
                  </a:lnTo>
                  <a:lnTo>
                    <a:pt x="1561" y="1562"/>
                  </a:lnTo>
                  <a:lnTo>
                    <a:pt x="1577" y="1602"/>
                  </a:lnTo>
                  <a:lnTo>
                    <a:pt x="1590" y="1645"/>
                  </a:lnTo>
                  <a:lnTo>
                    <a:pt x="1596" y="1690"/>
                  </a:lnTo>
                  <a:lnTo>
                    <a:pt x="1599" y="1736"/>
                  </a:lnTo>
                  <a:lnTo>
                    <a:pt x="1599" y="2538"/>
                  </a:lnTo>
                  <a:lnTo>
                    <a:pt x="1596" y="2584"/>
                  </a:lnTo>
                  <a:lnTo>
                    <a:pt x="1590" y="2629"/>
                  </a:lnTo>
                  <a:lnTo>
                    <a:pt x="1577" y="2671"/>
                  </a:lnTo>
                  <a:lnTo>
                    <a:pt x="1561" y="2712"/>
                  </a:lnTo>
                  <a:lnTo>
                    <a:pt x="1539" y="2750"/>
                  </a:lnTo>
                  <a:lnTo>
                    <a:pt x="1513" y="2786"/>
                  </a:lnTo>
                  <a:lnTo>
                    <a:pt x="1482" y="2821"/>
                  </a:lnTo>
                  <a:lnTo>
                    <a:pt x="1448" y="2852"/>
                  </a:lnTo>
                  <a:lnTo>
                    <a:pt x="1411" y="2878"/>
                  </a:lnTo>
                  <a:lnTo>
                    <a:pt x="1373" y="2899"/>
                  </a:lnTo>
                  <a:lnTo>
                    <a:pt x="1332" y="2916"/>
                  </a:lnTo>
                  <a:lnTo>
                    <a:pt x="1290" y="2928"/>
                  </a:lnTo>
                  <a:lnTo>
                    <a:pt x="1246" y="2935"/>
                  </a:lnTo>
                  <a:lnTo>
                    <a:pt x="1199" y="2937"/>
                  </a:lnTo>
                  <a:lnTo>
                    <a:pt x="400" y="2937"/>
                  </a:lnTo>
                  <a:lnTo>
                    <a:pt x="354" y="2935"/>
                  </a:lnTo>
                  <a:lnTo>
                    <a:pt x="309" y="2928"/>
                  </a:lnTo>
                  <a:lnTo>
                    <a:pt x="266" y="2916"/>
                  </a:lnTo>
                  <a:lnTo>
                    <a:pt x="226" y="2899"/>
                  </a:lnTo>
                  <a:lnTo>
                    <a:pt x="188" y="2878"/>
                  </a:lnTo>
                  <a:lnTo>
                    <a:pt x="151" y="2852"/>
                  </a:lnTo>
                  <a:lnTo>
                    <a:pt x="117" y="2821"/>
                  </a:lnTo>
                  <a:lnTo>
                    <a:pt x="86" y="2786"/>
                  </a:lnTo>
                  <a:lnTo>
                    <a:pt x="59" y="2750"/>
                  </a:lnTo>
                  <a:lnTo>
                    <a:pt x="38" y="2712"/>
                  </a:lnTo>
                  <a:lnTo>
                    <a:pt x="22" y="2671"/>
                  </a:lnTo>
                  <a:lnTo>
                    <a:pt x="10" y="2629"/>
                  </a:lnTo>
                  <a:lnTo>
                    <a:pt x="3" y="2584"/>
                  </a:lnTo>
                  <a:lnTo>
                    <a:pt x="0" y="2538"/>
                  </a:lnTo>
                  <a:lnTo>
                    <a:pt x="0" y="1068"/>
                  </a:lnTo>
                  <a:lnTo>
                    <a:pt x="4" y="982"/>
                  </a:lnTo>
                  <a:lnTo>
                    <a:pt x="14" y="898"/>
                  </a:lnTo>
                  <a:lnTo>
                    <a:pt x="31" y="815"/>
                  </a:lnTo>
                  <a:lnTo>
                    <a:pt x="54" y="734"/>
                  </a:lnTo>
                  <a:lnTo>
                    <a:pt x="85" y="655"/>
                  </a:lnTo>
                  <a:lnTo>
                    <a:pt x="114" y="590"/>
                  </a:lnTo>
                  <a:lnTo>
                    <a:pt x="148" y="529"/>
                  </a:lnTo>
                  <a:lnTo>
                    <a:pt x="184" y="471"/>
                  </a:lnTo>
                  <a:lnTo>
                    <a:pt x="224" y="415"/>
                  </a:lnTo>
                  <a:lnTo>
                    <a:pt x="266" y="363"/>
                  </a:lnTo>
                  <a:lnTo>
                    <a:pt x="313" y="313"/>
                  </a:lnTo>
                  <a:lnTo>
                    <a:pt x="362" y="267"/>
                  </a:lnTo>
                  <a:lnTo>
                    <a:pt x="414" y="224"/>
                  </a:lnTo>
                  <a:lnTo>
                    <a:pt x="470" y="184"/>
                  </a:lnTo>
                  <a:lnTo>
                    <a:pt x="528" y="148"/>
                  </a:lnTo>
                  <a:lnTo>
                    <a:pt x="589" y="115"/>
                  </a:lnTo>
                  <a:lnTo>
                    <a:pt x="653" y="85"/>
                  </a:lnTo>
                  <a:lnTo>
                    <a:pt x="732" y="54"/>
                  </a:lnTo>
                  <a:lnTo>
                    <a:pt x="813" y="31"/>
                  </a:lnTo>
                  <a:lnTo>
                    <a:pt x="896" y="14"/>
                  </a:lnTo>
                  <a:lnTo>
                    <a:pt x="980" y="4"/>
                  </a:lnTo>
                  <a:lnTo>
                    <a:pt x="10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bg1">
                    <a:lumMod val="65000"/>
                  </a:schemeClr>
                </a:solidFill>
                <a:latin typeface="+mn-lt"/>
              </a:endParaRPr>
            </a:p>
          </p:txBody>
        </p:sp>
      </p:grpSp>
      <p:sp>
        <p:nvSpPr>
          <p:cNvPr id="4" name="TextBox 3">
            <a:extLst>
              <a:ext uri="{FF2B5EF4-FFF2-40B4-BE49-F238E27FC236}">
                <a16:creationId xmlns:a16="http://schemas.microsoft.com/office/drawing/2014/main" id="{82D34D2E-921A-65E4-5246-EF12C1BA8F46}"/>
              </a:ext>
            </a:extLst>
          </p:cNvPr>
          <p:cNvSpPr txBox="1"/>
          <p:nvPr/>
        </p:nvSpPr>
        <p:spPr>
          <a:xfrm>
            <a:off x="4374504" y="4624149"/>
            <a:ext cx="4400823" cy="276999"/>
          </a:xfrm>
          <a:prstGeom prst="rect">
            <a:avLst/>
          </a:prstGeom>
          <a:noFill/>
        </p:spPr>
        <p:txBody>
          <a:bodyPr wrap="square" rtlCol="0">
            <a:spAutoFit/>
          </a:bodyPr>
          <a:lstStyle/>
          <a:p>
            <a:pPr algn="ctr"/>
            <a:r>
              <a:rPr lang="en-US" sz="1200" b="0" dirty="0">
                <a:latin typeface="+mn-lt"/>
              </a:rPr>
              <a:t>Quote from Burton </a:t>
            </a:r>
            <a:r>
              <a:rPr lang="en-US" sz="1200" b="0" dirty="0" err="1">
                <a:latin typeface="+mn-lt"/>
              </a:rPr>
              <a:t>Malkiel</a:t>
            </a:r>
            <a:r>
              <a:rPr lang="en-US" sz="1200" b="0" dirty="0">
                <a:latin typeface="+mn-lt"/>
              </a:rPr>
              <a:t> interview by Peter Coy in NY Times </a:t>
            </a:r>
          </a:p>
        </p:txBody>
      </p:sp>
      <p:pic>
        <p:nvPicPr>
          <p:cNvPr id="6" name="Picture 5">
            <a:extLst>
              <a:ext uri="{FF2B5EF4-FFF2-40B4-BE49-F238E27FC236}">
                <a16:creationId xmlns:a16="http://schemas.microsoft.com/office/drawing/2014/main" id="{13538CDD-3998-4E7B-68B0-CC711573775C}"/>
              </a:ext>
            </a:extLst>
          </p:cNvPr>
          <p:cNvPicPr>
            <a:picLocks noChangeAspect="1"/>
          </p:cNvPicPr>
          <p:nvPr/>
        </p:nvPicPr>
        <p:blipFill>
          <a:blip r:embed="rId9"/>
          <a:stretch>
            <a:fillRect/>
          </a:stretch>
        </p:blipFill>
        <p:spPr>
          <a:xfrm>
            <a:off x="4686006" y="4908032"/>
            <a:ext cx="3777817" cy="1181218"/>
          </a:xfrm>
          <a:prstGeom prst="rect">
            <a:avLst/>
          </a:prstGeom>
        </p:spPr>
      </p:pic>
      <p:sp>
        <p:nvSpPr>
          <p:cNvPr id="8" name="TextBox 7">
            <a:extLst>
              <a:ext uri="{FF2B5EF4-FFF2-40B4-BE49-F238E27FC236}">
                <a16:creationId xmlns:a16="http://schemas.microsoft.com/office/drawing/2014/main" id="{99E37D39-B5D8-3154-046A-3B62F09F7259}"/>
              </a:ext>
            </a:extLst>
          </p:cNvPr>
          <p:cNvSpPr txBox="1"/>
          <p:nvPr/>
        </p:nvSpPr>
        <p:spPr>
          <a:xfrm>
            <a:off x="4477929" y="6019571"/>
            <a:ext cx="4483508" cy="215444"/>
          </a:xfrm>
          <a:prstGeom prst="rect">
            <a:avLst/>
          </a:prstGeom>
          <a:noFill/>
        </p:spPr>
        <p:txBody>
          <a:bodyPr wrap="square">
            <a:spAutoFit/>
          </a:bodyPr>
          <a:lstStyle/>
          <a:p>
            <a:r>
              <a:rPr lang="en-US" sz="800" b="0" dirty="0">
                <a:latin typeface="+mn-lt"/>
              </a:rPr>
              <a:t>https://www.nytimes.com/2022/11/21/opinion/burton-malkiel-random-walk-down-wall-street.html</a:t>
            </a:r>
          </a:p>
        </p:txBody>
      </p:sp>
    </p:spTree>
    <p:extLst>
      <p:ext uri="{BB962C8B-B14F-4D97-AF65-F5344CB8AC3E}">
        <p14:creationId xmlns:p14="http://schemas.microsoft.com/office/powerpoint/2010/main" val="3301449370"/>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suggested </a:t>
            </a:r>
            <a:r>
              <a:rPr lang="en-US" dirty="0" err="1"/>
              <a:t>rESOURCES</a:t>
            </a:r>
            <a:endParaRPr lang="en-US" dirty="0"/>
          </a:p>
        </p:txBody>
      </p:sp>
      <p:sp>
        <p:nvSpPr>
          <p:cNvPr id="6" name="Pentagon 8">
            <a:extLst>
              <a:ext uri="{FF2B5EF4-FFF2-40B4-BE49-F238E27FC236}">
                <a16:creationId xmlns:a16="http://schemas.microsoft.com/office/drawing/2014/main" id="{DFC982FD-A0B2-4302-80C3-EF354BC3D222}"/>
              </a:ext>
            </a:extLst>
          </p:cNvPr>
          <p:cNvSpPr>
            <a:spLocks noChangeArrowheads="1"/>
          </p:cNvSpPr>
          <p:nvPr/>
        </p:nvSpPr>
        <p:spPr bwMode="auto">
          <a:xfrm>
            <a:off x="647251" y="2603727"/>
            <a:ext cx="1516192" cy="1077852"/>
          </a:xfrm>
          <a:prstGeom prst="homePlate">
            <a:avLst>
              <a:gd name="adj" fmla="val 18730"/>
            </a:avLst>
          </a:prstGeom>
          <a:solidFill>
            <a:schemeClr val="tx2"/>
          </a:solidFill>
          <a:ln w="9525" algn="ctr">
            <a:solidFill>
              <a:schemeClr val="tx1"/>
            </a:solidFill>
            <a:round/>
            <a:headEnd/>
            <a:tailEnd/>
          </a:ln>
        </p:spPr>
        <p:txBody>
          <a:bodyPr anchor="ctr"/>
          <a:lstStyle>
            <a:lvl1pPr>
              <a:buClr>
                <a:schemeClr val="tx2"/>
              </a:buClr>
              <a:defRPr sz="1600">
                <a:solidFill>
                  <a:schemeClr val="tx1"/>
                </a:solidFill>
                <a:latin typeface="Arial" panose="020B0604020202020204" pitchFamily="34" charset="0"/>
              </a:defRPr>
            </a:lvl1pPr>
            <a:lvl2pPr marL="742950" indent="-285750">
              <a:buClr>
                <a:schemeClr val="tx2"/>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buClr>
                <a:schemeClr val="tx2"/>
              </a:buClr>
              <a:buSzPct val="120000"/>
              <a:buFont typeface="Arial" panose="020B0604020202020204" pitchFamily="34" charset="0"/>
              <a:buChar char="–"/>
              <a:defRPr sz="1600">
                <a:solidFill>
                  <a:schemeClr val="tx1"/>
                </a:solidFill>
                <a:latin typeface="Arial" panose="020B0604020202020204" pitchFamily="34" charset="0"/>
              </a:defRPr>
            </a:lvl3pPr>
            <a:lvl4pPr marL="1600200" indent="-228600">
              <a:buClr>
                <a:schemeClr val="tx2"/>
              </a:buClr>
              <a:buSzPct val="120000"/>
              <a:buFont typeface="Arial" panose="020B0604020202020204" pitchFamily="34" charset="0"/>
              <a:buChar char="▫"/>
              <a:defRPr sz="1600">
                <a:solidFill>
                  <a:schemeClr val="tx1"/>
                </a:solidFill>
                <a:latin typeface="Arial" panose="020B0604020202020204" pitchFamily="34" charset="0"/>
              </a:defRPr>
            </a:lvl4pPr>
            <a:lvl5pPr marL="2057400" indent="-228600">
              <a:buClr>
                <a:schemeClr val="tx2"/>
              </a:buClr>
              <a:buSzPct val="890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9pPr>
          </a:lstStyle>
          <a:p>
            <a:pPr eaLnBrk="1" hangingPunct="1">
              <a:buClrTx/>
            </a:pPr>
            <a:r>
              <a:rPr lang="en-US" altLang="en-US" sz="1800" dirty="0">
                <a:solidFill>
                  <a:schemeClr val="bg2"/>
                </a:solidFill>
                <a:latin typeface="Source Sans Pro" panose="020B0503030403020204" pitchFamily="34" charset="0"/>
              </a:rPr>
              <a:t>Columnists/Websites</a:t>
            </a:r>
          </a:p>
        </p:txBody>
      </p:sp>
      <p:sp>
        <p:nvSpPr>
          <p:cNvPr id="8" name="Pentagon 8">
            <a:extLst>
              <a:ext uri="{FF2B5EF4-FFF2-40B4-BE49-F238E27FC236}">
                <a16:creationId xmlns:a16="http://schemas.microsoft.com/office/drawing/2014/main" id="{635825A2-C1BC-4AC5-BE08-3C9D6ABF9990}"/>
              </a:ext>
            </a:extLst>
          </p:cNvPr>
          <p:cNvSpPr>
            <a:spLocks noChangeArrowheads="1"/>
          </p:cNvSpPr>
          <p:nvPr/>
        </p:nvSpPr>
        <p:spPr bwMode="auto">
          <a:xfrm>
            <a:off x="647250" y="1214702"/>
            <a:ext cx="1516192" cy="1077852"/>
          </a:xfrm>
          <a:prstGeom prst="homePlate">
            <a:avLst>
              <a:gd name="adj" fmla="val 18730"/>
            </a:avLst>
          </a:prstGeom>
          <a:solidFill>
            <a:schemeClr val="tx2"/>
          </a:solidFill>
          <a:ln w="9525" algn="ctr">
            <a:solidFill>
              <a:schemeClr val="tx1"/>
            </a:solidFill>
            <a:round/>
            <a:headEnd/>
            <a:tailEnd/>
          </a:ln>
        </p:spPr>
        <p:txBody>
          <a:bodyPr anchor="ctr"/>
          <a:lstStyle>
            <a:lvl1pPr>
              <a:buClr>
                <a:schemeClr val="tx2"/>
              </a:buClr>
              <a:defRPr sz="1600">
                <a:solidFill>
                  <a:schemeClr val="tx1"/>
                </a:solidFill>
                <a:latin typeface="Arial" panose="020B0604020202020204" pitchFamily="34" charset="0"/>
              </a:defRPr>
            </a:lvl1pPr>
            <a:lvl2pPr marL="742950" indent="-285750">
              <a:buClr>
                <a:schemeClr val="tx2"/>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buClr>
                <a:schemeClr val="tx2"/>
              </a:buClr>
              <a:buSzPct val="120000"/>
              <a:buFont typeface="Arial" panose="020B0604020202020204" pitchFamily="34" charset="0"/>
              <a:buChar char="–"/>
              <a:defRPr sz="1600">
                <a:solidFill>
                  <a:schemeClr val="tx1"/>
                </a:solidFill>
                <a:latin typeface="Arial" panose="020B0604020202020204" pitchFamily="34" charset="0"/>
              </a:defRPr>
            </a:lvl3pPr>
            <a:lvl4pPr marL="1600200" indent="-228600">
              <a:buClr>
                <a:schemeClr val="tx2"/>
              </a:buClr>
              <a:buSzPct val="120000"/>
              <a:buFont typeface="Arial" panose="020B0604020202020204" pitchFamily="34" charset="0"/>
              <a:buChar char="▫"/>
              <a:defRPr sz="1600">
                <a:solidFill>
                  <a:schemeClr val="tx1"/>
                </a:solidFill>
                <a:latin typeface="Arial" panose="020B0604020202020204" pitchFamily="34" charset="0"/>
              </a:defRPr>
            </a:lvl4pPr>
            <a:lvl5pPr marL="2057400" indent="-228600">
              <a:buClr>
                <a:schemeClr val="tx2"/>
              </a:buClr>
              <a:buSzPct val="890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9pPr>
          </a:lstStyle>
          <a:p>
            <a:pPr eaLnBrk="1" hangingPunct="1">
              <a:buClrTx/>
            </a:pPr>
            <a:r>
              <a:rPr lang="en-US" altLang="en-US" sz="1800" dirty="0">
                <a:solidFill>
                  <a:schemeClr val="bg2"/>
                </a:solidFill>
                <a:latin typeface="Source Sans Pro" panose="020B0503030403020204" pitchFamily="34" charset="0"/>
              </a:rPr>
              <a:t>Books</a:t>
            </a:r>
          </a:p>
        </p:txBody>
      </p:sp>
      <p:sp>
        <p:nvSpPr>
          <p:cNvPr id="12" name="TextBox 14">
            <a:extLst>
              <a:ext uri="{FF2B5EF4-FFF2-40B4-BE49-F238E27FC236}">
                <a16:creationId xmlns:a16="http://schemas.microsoft.com/office/drawing/2014/main" id="{0F5D1365-C098-45BF-8B58-7153C10767C5}"/>
              </a:ext>
            </a:extLst>
          </p:cNvPr>
          <p:cNvSpPr txBox="1">
            <a:spLocks noChangeArrowheads="1"/>
          </p:cNvSpPr>
          <p:nvPr/>
        </p:nvSpPr>
        <p:spPr bwMode="auto">
          <a:xfrm>
            <a:off x="2163442" y="2555717"/>
            <a:ext cx="6574158" cy="107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pPr marL="285750" indent="-285750">
              <a:buFont typeface="Wingdings" panose="05000000000000000000" pitchFamily="2" charset="2"/>
              <a:buChar char="q"/>
            </a:pPr>
            <a:r>
              <a:rPr lang="en-US" altLang="en-US" sz="1600" b="0" dirty="0">
                <a:solidFill>
                  <a:schemeClr val="tx1">
                    <a:lumMod val="50000"/>
                    <a:lumOff val="50000"/>
                  </a:schemeClr>
                </a:solidFill>
                <a:latin typeface="Source Sans Pro" panose="020B0503030403020204" pitchFamily="34" charset="0"/>
              </a:rPr>
              <a:t>401k.com </a:t>
            </a:r>
          </a:p>
          <a:p>
            <a:pPr marL="285750" indent="-285750">
              <a:buFont typeface="Wingdings" panose="05000000000000000000" pitchFamily="2" charset="2"/>
              <a:buChar char="q"/>
            </a:pPr>
            <a:r>
              <a:rPr lang="en-US" altLang="en-US" sz="1600" b="0" dirty="0">
                <a:solidFill>
                  <a:schemeClr val="tx1">
                    <a:lumMod val="50000"/>
                    <a:lumOff val="50000"/>
                  </a:schemeClr>
                </a:solidFill>
                <a:latin typeface="Source Sans Pro" panose="020B0503030403020204" pitchFamily="34" charset="0"/>
              </a:rPr>
              <a:t>Ron Lieber/Tara Siegel Bernard/Carl Richards (NY Times)</a:t>
            </a:r>
          </a:p>
          <a:p>
            <a:pPr marL="285750" indent="-285750">
              <a:buFont typeface="Wingdings" panose="05000000000000000000" pitchFamily="2" charset="2"/>
              <a:buChar char="q"/>
            </a:pPr>
            <a:r>
              <a:rPr lang="en-US" altLang="en-US" sz="1600" b="0" dirty="0">
                <a:solidFill>
                  <a:schemeClr val="tx1">
                    <a:lumMod val="50000"/>
                    <a:lumOff val="50000"/>
                  </a:schemeClr>
                </a:solidFill>
                <a:latin typeface="Source Sans Pro" panose="020B0503030403020204" pitchFamily="34" charset="0"/>
              </a:rPr>
              <a:t>CNN Money  - Money 101</a:t>
            </a:r>
          </a:p>
          <a:p>
            <a:pPr marL="285750" indent="-285750">
              <a:buFont typeface="Wingdings" panose="05000000000000000000" pitchFamily="2" charset="2"/>
              <a:buChar char="q"/>
            </a:pPr>
            <a:r>
              <a:rPr lang="en-US" altLang="en-US" sz="1600" b="0" dirty="0" err="1">
                <a:solidFill>
                  <a:schemeClr val="tx1">
                    <a:lumMod val="50000"/>
                    <a:lumOff val="50000"/>
                  </a:schemeClr>
                </a:solidFill>
                <a:latin typeface="Source Sans Pro" panose="020B0503030403020204" pitchFamily="34" charset="0"/>
              </a:rPr>
              <a:t>Bogleheads</a:t>
            </a:r>
            <a:r>
              <a:rPr lang="en-US" altLang="en-US" sz="1600" b="0" dirty="0">
                <a:solidFill>
                  <a:schemeClr val="tx1">
                    <a:lumMod val="50000"/>
                    <a:lumOff val="50000"/>
                  </a:schemeClr>
                </a:solidFill>
                <a:latin typeface="Source Sans Pro" panose="020B0503030403020204" pitchFamily="34" charset="0"/>
              </a:rPr>
              <a:t> Forum</a:t>
            </a:r>
          </a:p>
          <a:p>
            <a:pPr>
              <a:buFont typeface="Wingdings" panose="05000000000000000000" pitchFamily="2" charset="2"/>
              <a:buChar char="ü"/>
            </a:pPr>
            <a:endParaRPr lang="en-US" altLang="en-US" sz="1600" b="0" dirty="0">
              <a:solidFill>
                <a:schemeClr val="tx1">
                  <a:lumMod val="50000"/>
                  <a:lumOff val="50000"/>
                </a:schemeClr>
              </a:solidFill>
              <a:latin typeface="Source Sans Pro" panose="020B0503030403020204" pitchFamily="34" charset="0"/>
            </a:endParaRPr>
          </a:p>
        </p:txBody>
      </p:sp>
      <p:sp>
        <p:nvSpPr>
          <p:cNvPr id="13" name="TextBox 15">
            <a:extLst>
              <a:ext uri="{FF2B5EF4-FFF2-40B4-BE49-F238E27FC236}">
                <a16:creationId xmlns:a16="http://schemas.microsoft.com/office/drawing/2014/main" id="{735F7B9D-CEDF-4588-89EF-B62F252CB9D7}"/>
              </a:ext>
            </a:extLst>
          </p:cNvPr>
          <p:cNvSpPr txBox="1">
            <a:spLocks noChangeArrowheads="1"/>
          </p:cNvSpPr>
          <p:nvPr/>
        </p:nvSpPr>
        <p:spPr bwMode="auto">
          <a:xfrm>
            <a:off x="2163441" y="1157546"/>
            <a:ext cx="6574158" cy="107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pPr marL="285750" indent="-285750">
              <a:buFont typeface="Wingdings" panose="05000000000000000000" pitchFamily="2" charset="2"/>
              <a:buChar char="q"/>
            </a:pPr>
            <a:r>
              <a:rPr lang="en-US" altLang="en-US" sz="1600" b="0" dirty="0">
                <a:solidFill>
                  <a:schemeClr val="tx1">
                    <a:lumMod val="50000"/>
                    <a:lumOff val="50000"/>
                  </a:schemeClr>
                </a:solidFill>
                <a:latin typeface="Source Sans Pro" panose="020B0503030403020204" pitchFamily="34" charset="0"/>
              </a:rPr>
              <a:t>The One Page Financial Plan (Carl Richards)</a:t>
            </a:r>
          </a:p>
          <a:p>
            <a:pPr marL="285750" indent="-285750">
              <a:buFont typeface="Wingdings" panose="05000000000000000000" pitchFamily="2" charset="2"/>
              <a:buChar char="q"/>
            </a:pPr>
            <a:r>
              <a:rPr lang="en-US" altLang="en-US" sz="1600" b="0" dirty="0">
                <a:solidFill>
                  <a:schemeClr val="tx1">
                    <a:lumMod val="50000"/>
                    <a:lumOff val="50000"/>
                  </a:schemeClr>
                </a:solidFill>
                <a:latin typeface="Source Sans Pro" panose="020B0503030403020204" pitchFamily="34" charset="0"/>
              </a:rPr>
              <a:t>The Millionaire Next Door (Thomas Stanley)</a:t>
            </a:r>
          </a:p>
          <a:p>
            <a:pPr marL="285750" indent="-285750">
              <a:buFont typeface="Wingdings" panose="05000000000000000000" pitchFamily="2" charset="2"/>
              <a:buChar char="q"/>
            </a:pPr>
            <a:r>
              <a:rPr lang="en-US" altLang="en-US" sz="1600" b="0" dirty="0">
                <a:solidFill>
                  <a:schemeClr val="tx1">
                    <a:lumMod val="50000"/>
                    <a:lumOff val="50000"/>
                  </a:schemeClr>
                </a:solidFill>
                <a:latin typeface="Source Sans Pro" panose="020B0503030403020204" pitchFamily="34" charset="0"/>
              </a:rPr>
              <a:t>“Guide to Investing” &amp; “Guide to Retirement” (</a:t>
            </a:r>
            <a:r>
              <a:rPr lang="en-US" altLang="en-US" sz="1600" b="0" dirty="0" err="1">
                <a:solidFill>
                  <a:schemeClr val="tx1">
                    <a:lumMod val="50000"/>
                    <a:lumOff val="50000"/>
                  </a:schemeClr>
                </a:solidFill>
                <a:latin typeface="Source Sans Pro" panose="020B0503030403020204" pitchFamily="34" charset="0"/>
              </a:rPr>
              <a:t>Bogleheads</a:t>
            </a:r>
            <a:r>
              <a:rPr lang="en-US" altLang="en-US" sz="1600" b="0" dirty="0">
                <a:solidFill>
                  <a:schemeClr val="tx1">
                    <a:lumMod val="50000"/>
                    <a:lumOff val="50000"/>
                  </a:schemeClr>
                </a:solidFill>
                <a:latin typeface="Source Sans Pro" panose="020B0503030403020204" pitchFamily="34" charset="0"/>
              </a:rPr>
              <a:t>)</a:t>
            </a:r>
          </a:p>
          <a:p>
            <a:pPr marL="285750" indent="-285750">
              <a:buFont typeface="Wingdings" panose="05000000000000000000" pitchFamily="2" charset="2"/>
              <a:buChar char="q"/>
            </a:pPr>
            <a:r>
              <a:rPr lang="en-US" altLang="en-US" sz="1600" b="0" dirty="0">
                <a:solidFill>
                  <a:schemeClr val="tx1">
                    <a:lumMod val="50000"/>
                    <a:lumOff val="50000"/>
                  </a:schemeClr>
                </a:solidFill>
                <a:latin typeface="Source Sans Pro" panose="020B0503030403020204" pitchFamily="34" charset="0"/>
              </a:rPr>
              <a:t>Rich AF (</a:t>
            </a:r>
            <a:r>
              <a:rPr lang="en-US" altLang="en-US" sz="1600" b="0" dirty="0" err="1">
                <a:solidFill>
                  <a:schemeClr val="tx1">
                    <a:lumMod val="50000"/>
                    <a:lumOff val="50000"/>
                  </a:schemeClr>
                </a:solidFill>
                <a:latin typeface="Source Sans Pro" panose="020B0503030403020204" pitchFamily="34" charset="0"/>
              </a:rPr>
              <a:t>Vivan</a:t>
            </a:r>
            <a:r>
              <a:rPr lang="en-US" altLang="en-US" sz="1600" b="0" dirty="0">
                <a:solidFill>
                  <a:schemeClr val="tx1">
                    <a:lumMod val="50000"/>
                    <a:lumOff val="50000"/>
                  </a:schemeClr>
                </a:solidFill>
                <a:latin typeface="Source Sans Pro" panose="020B0503030403020204" pitchFamily="34" charset="0"/>
              </a:rPr>
              <a:t> Tu – aka Your Rich BFF)</a:t>
            </a:r>
          </a:p>
          <a:p>
            <a:pPr marL="285750" indent="-285750">
              <a:buFont typeface="Wingdings" panose="05000000000000000000" pitchFamily="2" charset="2"/>
              <a:buChar char="q"/>
            </a:pPr>
            <a:endParaRPr lang="en-US" altLang="en-US" sz="1600" b="0" dirty="0">
              <a:solidFill>
                <a:schemeClr val="tx1">
                  <a:lumMod val="50000"/>
                  <a:lumOff val="50000"/>
                </a:schemeClr>
              </a:solidFill>
              <a:latin typeface="Source Sans Pro" panose="020B0503030403020204" pitchFamily="34" charset="0"/>
            </a:endParaRPr>
          </a:p>
          <a:p>
            <a:pPr>
              <a:buFont typeface="Wingdings" panose="05000000000000000000" pitchFamily="2" charset="2"/>
              <a:buChar char="ü"/>
            </a:pPr>
            <a:endParaRPr lang="en-US" altLang="en-US" sz="1600" b="0" dirty="0">
              <a:solidFill>
                <a:schemeClr val="tx1">
                  <a:lumMod val="50000"/>
                  <a:lumOff val="50000"/>
                </a:schemeClr>
              </a:solidFill>
              <a:latin typeface="Source Sans Pro" panose="020B0503030403020204" pitchFamily="34" charset="0"/>
            </a:endParaRPr>
          </a:p>
        </p:txBody>
      </p:sp>
      <p:sp>
        <p:nvSpPr>
          <p:cNvPr id="14" name="Pentagon 8">
            <a:extLst>
              <a:ext uri="{FF2B5EF4-FFF2-40B4-BE49-F238E27FC236}">
                <a16:creationId xmlns:a16="http://schemas.microsoft.com/office/drawing/2014/main" id="{22FCDA27-27B8-4EAF-8267-217C325AFD8E}"/>
              </a:ext>
            </a:extLst>
          </p:cNvPr>
          <p:cNvSpPr>
            <a:spLocks noChangeArrowheads="1"/>
          </p:cNvSpPr>
          <p:nvPr/>
        </p:nvSpPr>
        <p:spPr bwMode="auto">
          <a:xfrm>
            <a:off x="647250" y="3992752"/>
            <a:ext cx="1516192" cy="1447928"/>
          </a:xfrm>
          <a:prstGeom prst="homePlate">
            <a:avLst>
              <a:gd name="adj" fmla="val 18760"/>
            </a:avLst>
          </a:prstGeom>
          <a:solidFill>
            <a:schemeClr val="tx2"/>
          </a:solidFill>
          <a:ln w="9525" algn="ctr">
            <a:solidFill>
              <a:schemeClr val="tx1"/>
            </a:solidFill>
            <a:round/>
            <a:headEnd/>
            <a:tailEnd/>
          </a:ln>
        </p:spPr>
        <p:txBody>
          <a:bodyPr anchor="ctr"/>
          <a:lstStyle>
            <a:lvl1pPr>
              <a:buClr>
                <a:schemeClr val="tx2"/>
              </a:buClr>
              <a:defRPr sz="1600">
                <a:solidFill>
                  <a:schemeClr val="tx1"/>
                </a:solidFill>
                <a:latin typeface="Arial" panose="020B0604020202020204" pitchFamily="34" charset="0"/>
              </a:defRPr>
            </a:lvl1pPr>
            <a:lvl2pPr marL="742950" indent="-285750">
              <a:buClr>
                <a:schemeClr val="tx2"/>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buClr>
                <a:schemeClr val="tx2"/>
              </a:buClr>
              <a:buSzPct val="120000"/>
              <a:buFont typeface="Arial" panose="020B0604020202020204" pitchFamily="34" charset="0"/>
              <a:buChar char="–"/>
              <a:defRPr sz="1600">
                <a:solidFill>
                  <a:schemeClr val="tx1"/>
                </a:solidFill>
                <a:latin typeface="Arial" panose="020B0604020202020204" pitchFamily="34" charset="0"/>
              </a:defRPr>
            </a:lvl3pPr>
            <a:lvl4pPr marL="1600200" indent="-228600">
              <a:buClr>
                <a:schemeClr val="tx2"/>
              </a:buClr>
              <a:buSzPct val="120000"/>
              <a:buFont typeface="Arial" panose="020B0604020202020204" pitchFamily="34" charset="0"/>
              <a:buChar char="▫"/>
              <a:defRPr sz="1600">
                <a:solidFill>
                  <a:schemeClr val="tx1"/>
                </a:solidFill>
                <a:latin typeface="Arial" panose="020B0604020202020204" pitchFamily="34" charset="0"/>
              </a:defRPr>
            </a:lvl4pPr>
            <a:lvl5pPr marL="2057400" indent="-228600">
              <a:buClr>
                <a:schemeClr val="tx2"/>
              </a:buClr>
              <a:buSzPct val="890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9pPr>
          </a:lstStyle>
          <a:p>
            <a:pPr eaLnBrk="1" hangingPunct="1">
              <a:buClrTx/>
            </a:pPr>
            <a:r>
              <a:rPr lang="en-US" altLang="en-US" sz="1800" dirty="0">
                <a:solidFill>
                  <a:schemeClr val="bg2"/>
                </a:solidFill>
                <a:latin typeface="Source Sans Pro" panose="020B0503030403020204" pitchFamily="34" charset="0"/>
              </a:rPr>
              <a:t>Blogs/ Podcasts</a:t>
            </a:r>
          </a:p>
        </p:txBody>
      </p:sp>
      <p:sp>
        <p:nvSpPr>
          <p:cNvPr id="15" name="TextBox 14">
            <a:extLst>
              <a:ext uri="{FF2B5EF4-FFF2-40B4-BE49-F238E27FC236}">
                <a16:creationId xmlns:a16="http://schemas.microsoft.com/office/drawing/2014/main" id="{B60431E4-7270-403B-8E92-03164FFEBA60}"/>
              </a:ext>
            </a:extLst>
          </p:cNvPr>
          <p:cNvSpPr txBox="1"/>
          <p:nvPr/>
        </p:nvSpPr>
        <p:spPr>
          <a:xfrm>
            <a:off x="2163441" y="3953888"/>
            <a:ext cx="6574158" cy="1078992"/>
          </a:xfrm>
          <a:prstGeom prst="rect">
            <a:avLst/>
          </a:prstGeom>
          <a:noFill/>
        </p:spPr>
        <p:txBody>
          <a:bodyPr/>
          <a:lstStyle/>
          <a:p>
            <a:pPr marL="285750" indent="-285750">
              <a:buFont typeface="Wingdings" panose="05000000000000000000" pitchFamily="2" charset="2"/>
              <a:buChar char="q"/>
              <a:defRPr/>
            </a:pPr>
            <a:r>
              <a:rPr lang="en-US" altLang="en-US" sz="1600" b="0" dirty="0">
                <a:solidFill>
                  <a:schemeClr val="tx1">
                    <a:lumMod val="50000"/>
                    <a:lumOff val="50000"/>
                  </a:schemeClr>
                </a:solidFill>
                <a:latin typeface="Source Sans Pro" panose="020B0503030403020204" pitchFamily="34" charset="0"/>
              </a:rPr>
              <a:t>Big Law Investor; White Coat Investor</a:t>
            </a:r>
          </a:p>
          <a:p>
            <a:pPr marL="285750" indent="-285750">
              <a:buFont typeface="Wingdings" panose="05000000000000000000" pitchFamily="2" charset="2"/>
              <a:buChar char="q"/>
              <a:defRPr/>
            </a:pPr>
            <a:r>
              <a:rPr lang="en-US" altLang="en-US" sz="1600" b="0" dirty="0">
                <a:solidFill>
                  <a:schemeClr val="tx1">
                    <a:lumMod val="50000"/>
                    <a:lumOff val="50000"/>
                  </a:schemeClr>
                </a:solidFill>
                <a:latin typeface="Source Sans Pro" panose="020B0503030403020204" pitchFamily="34" charset="0"/>
              </a:rPr>
              <a:t>Her Money (Jean Chatzky)</a:t>
            </a:r>
          </a:p>
          <a:p>
            <a:pPr marL="285750" indent="-285750">
              <a:buFont typeface="Wingdings" panose="05000000000000000000" pitchFamily="2" charset="2"/>
              <a:buChar char="q"/>
              <a:defRPr/>
            </a:pPr>
            <a:r>
              <a:rPr lang="en-US" altLang="en-US" sz="1600" b="0" dirty="0">
                <a:solidFill>
                  <a:schemeClr val="tx1">
                    <a:lumMod val="50000"/>
                    <a:lumOff val="50000"/>
                  </a:schemeClr>
                </a:solidFill>
                <a:latin typeface="Source Sans Pro" panose="020B0503030403020204" pitchFamily="34" charset="0"/>
              </a:rPr>
              <a:t>"So Money with </a:t>
            </a:r>
            <a:r>
              <a:rPr lang="en-US" altLang="en-US" sz="1600" b="0" dirty="0" err="1">
                <a:solidFill>
                  <a:schemeClr val="tx1">
                    <a:lumMod val="50000"/>
                    <a:lumOff val="50000"/>
                  </a:schemeClr>
                </a:solidFill>
                <a:latin typeface="Source Sans Pro" panose="020B0503030403020204" pitchFamily="34" charset="0"/>
              </a:rPr>
              <a:t>Farnoosh</a:t>
            </a:r>
            <a:r>
              <a:rPr lang="en-US" altLang="en-US" sz="1600" b="0" dirty="0">
                <a:solidFill>
                  <a:schemeClr val="tx1">
                    <a:lumMod val="50000"/>
                    <a:lumOff val="50000"/>
                  </a:schemeClr>
                </a:solidFill>
                <a:latin typeface="Source Sans Pro" panose="020B0503030403020204" pitchFamily="34" charset="0"/>
              </a:rPr>
              <a:t> </a:t>
            </a:r>
            <a:r>
              <a:rPr lang="en-US" altLang="en-US" sz="1600" b="0" dirty="0" err="1">
                <a:solidFill>
                  <a:schemeClr val="tx1">
                    <a:lumMod val="50000"/>
                    <a:lumOff val="50000"/>
                  </a:schemeClr>
                </a:solidFill>
                <a:latin typeface="Source Sans Pro" panose="020B0503030403020204" pitchFamily="34" charset="0"/>
              </a:rPr>
              <a:t>Torabi</a:t>
            </a:r>
            <a:r>
              <a:rPr lang="en-US" altLang="en-US" sz="1600" b="0" dirty="0">
                <a:solidFill>
                  <a:schemeClr val="tx1">
                    <a:lumMod val="50000"/>
                    <a:lumOff val="50000"/>
                  </a:schemeClr>
                </a:solidFill>
                <a:latin typeface="Source Sans Pro" panose="020B0503030403020204" pitchFamily="34" charset="0"/>
              </a:rPr>
              <a:t>“</a:t>
            </a:r>
          </a:p>
          <a:p>
            <a:pPr marL="285750" indent="-285750">
              <a:buFont typeface="Wingdings" panose="05000000000000000000" pitchFamily="2" charset="2"/>
              <a:buChar char="q"/>
              <a:defRPr/>
            </a:pPr>
            <a:r>
              <a:rPr lang="en-US" altLang="en-US" sz="1600" b="0" dirty="0">
                <a:solidFill>
                  <a:schemeClr val="tx1">
                    <a:lumMod val="50000"/>
                    <a:lumOff val="50000"/>
                  </a:schemeClr>
                </a:solidFill>
                <a:latin typeface="Source Sans Pro" panose="020B0503030403020204" pitchFamily="34" charset="0"/>
              </a:rPr>
              <a:t>Brown Ambition (with Tiffany </a:t>
            </a:r>
            <a:r>
              <a:rPr lang="en-US" altLang="en-US" sz="1600" b="0" dirty="0" err="1">
                <a:solidFill>
                  <a:schemeClr val="tx1">
                    <a:lumMod val="50000"/>
                    <a:lumOff val="50000"/>
                  </a:schemeClr>
                </a:solidFill>
                <a:latin typeface="Source Sans Pro" panose="020B0503030403020204" pitchFamily="34" charset="0"/>
              </a:rPr>
              <a:t>Aliche</a:t>
            </a:r>
            <a:r>
              <a:rPr lang="en-US" altLang="en-US" sz="1600" b="0" dirty="0">
                <a:solidFill>
                  <a:schemeClr val="tx1">
                    <a:lumMod val="50000"/>
                    <a:lumOff val="50000"/>
                  </a:schemeClr>
                </a:solidFill>
                <a:latin typeface="Source Sans Pro" panose="020B0503030403020204" pitchFamily="34" charset="0"/>
              </a:rPr>
              <a:t> and Mandy Woodruff)</a:t>
            </a:r>
          </a:p>
          <a:p>
            <a:pPr marL="285750" indent="-285750">
              <a:buFont typeface="Wingdings" panose="05000000000000000000" pitchFamily="2" charset="2"/>
              <a:buChar char="q"/>
              <a:defRPr/>
            </a:pPr>
            <a:r>
              <a:rPr lang="en-US" altLang="en-US" sz="1600" b="0" dirty="0">
                <a:solidFill>
                  <a:schemeClr val="tx1">
                    <a:lumMod val="50000"/>
                    <a:lumOff val="50000"/>
                  </a:schemeClr>
                </a:solidFill>
                <a:latin typeface="Source Sans Pro" panose="020B0503030403020204" pitchFamily="34" charset="0"/>
              </a:rPr>
              <a:t>Jill on Money</a:t>
            </a:r>
          </a:p>
        </p:txBody>
      </p:sp>
      <p:sp>
        <p:nvSpPr>
          <p:cNvPr id="16" name="Pentagon 8">
            <a:extLst>
              <a:ext uri="{FF2B5EF4-FFF2-40B4-BE49-F238E27FC236}">
                <a16:creationId xmlns:a16="http://schemas.microsoft.com/office/drawing/2014/main" id="{9BA78B6E-1C23-49E9-9CE2-71E075A368B1}"/>
              </a:ext>
            </a:extLst>
          </p:cNvPr>
          <p:cNvSpPr>
            <a:spLocks noChangeArrowheads="1"/>
          </p:cNvSpPr>
          <p:nvPr/>
        </p:nvSpPr>
        <p:spPr bwMode="auto">
          <a:xfrm>
            <a:off x="647250" y="5692386"/>
            <a:ext cx="1516192" cy="767244"/>
          </a:xfrm>
          <a:prstGeom prst="homePlate">
            <a:avLst>
              <a:gd name="adj" fmla="val 18760"/>
            </a:avLst>
          </a:prstGeom>
          <a:solidFill>
            <a:schemeClr val="tx2"/>
          </a:solidFill>
          <a:ln w="9525" algn="ctr">
            <a:solidFill>
              <a:schemeClr val="tx1"/>
            </a:solidFill>
            <a:round/>
            <a:headEnd/>
            <a:tailEnd/>
          </a:ln>
        </p:spPr>
        <p:txBody>
          <a:bodyPr anchor="ctr"/>
          <a:lstStyle>
            <a:lvl1pPr>
              <a:buClr>
                <a:schemeClr val="tx2"/>
              </a:buClr>
              <a:defRPr sz="1600">
                <a:solidFill>
                  <a:schemeClr val="tx1"/>
                </a:solidFill>
                <a:latin typeface="Arial" panose="020B0604020202020204" pitchFamily="34" charset="0"/>
              </a:defRPr>
            </a:lvl1pPr>
            <a:lvl2pPr marL="742950" indent="-285750">
              <a:buClr>
                <a:schemeClr val="tx2"/>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buClr>
                <a:schemeClr val="tx2"/>
              </a:buClr>
              <a:buSzPct val="120000"/>
              <a:buFont typeface="Arial" panose="020B0604020202020204" pitchFamily="34" charset="0"/>
              <a:buChar char="–"/>
              <a:defRPr sz="1600">
                <a:solidFill>
                  <a:schemeClr val="tx1"/>
                </a:solidFill>
                <a:latin typeface="Arial" panose="020B0604020202020204" pitchFamily="34" charset="0"/>
              </a:defRPr>
            </a:lvl3pPr>
            <a:lvl4pPr marL="1600200" indent="-228600">
              <a:buClr>
                <a:schemeClr val="tx2"/>
              </a:buClr>
              <a:buSzPct val="120000"/>
              <a:buFont typeface="Arial" panose="020B0604020202020204" pitchFamily="34" charset="0"/>
              <a:buChar char="▫"/>
              <a:defRPr sz="1600">
                <a:solidFill>
                  <a:schemeClr val="tx1"/>
                </a:solidFill>
                <a:latin typeface="Arial" panose="020B0604020202020204" pitchFamily="34" charset="0"/>
              </a:defRPr>
            </a:lvl4pPr>
            <a:lvl5pPr marL="2057400" indent="-228600">
              <a:buClr>
                <a:schemeClr val="tx2"/>
              </a:buClr>
              <a:buSzPct val="890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9pPr>
          </a:lstStyle>
          <a:p>
            <a:pPr eaLnBrk="1" hangingPunct="1">
              <a:buClrTx/>
            </a:pPr>
            <a:r>
              <a:rPr lang="en-US" altLang="en-US" sz="1800" dirty="0">
                <a:solidFill>
                  <a:schemeClr val="bg2"/>
                </a:solidFill>
                <a:latin typeface="Source Sans Pro" panose="020B0503030403020204" pitchFamily="34" charset="0"/>
              </a:rPr>
              <a:t>Financial Advisors</a:t>
            </a:r>
          </a:p>
        </p:txBody>
      </p:sp>
      <p:sp>
        <p:nvSpPr>
          <p:cNvPr id="17" name="TextBox 16">
            <a:extLst>
              <a:ext uri="{FF2B5EF4-FFF2-40B4-BE49-F238E27FC236}">
                <a16:creationId xmlns:a16="http://schemas.microsoft.com/office/drawing/2014/main" id="{E79F610E-23DA-4F36-B6E5-C91F7A50AA13}"/>
              </a:ext>
            </a:extLst>
          </p:cNvPr>
          <p:cNvSpPr txBox="1"/>
          <p:nvPr/>
        </p:nvSpPr>
        <p:spPr>
          <a:xfrm>
            <a:off x="2163440" y="5692386"/>
            <a:ext cx="6724527" cy="738665"/>
          </a:xfrm>
          <a:prstGeom prst="rect">
            <a:avLst/>
          </a:prstGeom>
          <a:noFill/>
        </p:spPr>
        <p:txBody>
          <a:bodyPr/>
          <a:lstStyle/>
          <a:p>
            <a:pPr marL="285750" indent="-285750">
              <a:buFont typeface="Wingdings" panose="05000000000000000000" pitchFamily="2" charset="2"/>
              <a:buChar char="q"/>
              <a:defRPr/>
            </a:pPr>
            <a:r>
              <a:rPr lang="en-US" altLang="en-US" sz="1600" b="0" dirty="0">
                <a:solidFill>
                  <a:schemeClr val="tx1">
                    <a:lumMod val="50000"/>
                    <a:lumOff val="50000"/>
                  </a:schemeClr>
                </a:solidFill>
                <a:latin typeface="Source Sans Pro" panose="020B0503030403020204" pitchFamily="34" charset="0"/>
              </a:rPr>
              <a:t>XY Planning Network (Fee-Only, Fiduciary)</a:t>
            </a:r>
          </a:p>
          <a:p>
            <a:pPr marL="285750" indent="-285750">
              <a:buFont typeface="Wingdings" panose="05000000000000000000" pitchFamily="2" charset="2"/>
              <a:buChar char="q"/>
              <a:defRPr/>
            </a:pPr>
            <a:r>
              <a:rPr lang="en-US" altLang="en-US" sz="1600" b="0" dirty="0">
                <a:solidFill>
                  <a:schemeClr val="tx1">
                    <a:lumMod val="50000"/>
                    <a:lumOff val="50000"/>
                  </a:schemeClr>
                </a:solidFill>
                <a:latin typeface="Source Sans Pro" panose="020B0503030403020204" pitchFamily="34" charset="0"/>
              </a:rPr>
              <a:t>NAPFA (National Assn of Personal Financial Advisors (Fee-Only, Fiduciary)</a:t>
            </a:r>
          </a:p>
          <a:p>
            <a:pPr marL="285750" indent="-285750">
              <a:buFont typeface="Wingdings" panose="05000000000000000000" pitchFamily="2" charset="2"/>
              <a:buChar char="q"/>
              <a:defRPr/>
            </a:pPr>
            <a:r>
              <a:rPr lang="en-US" altLang="en-US" sz="1600" b="0" dirty="0">
                <a:solidFill>
                  <a:schemeClr val="tx1">
                    <a:lumMod val="50000"/>
                    <a:lumOff val="50000"/>
                  </a:schemeClr>
                </a:solidFill>
                <a:latin typeface="Source Sans Pro" panose="020B0503030403020204" pitchFamily="34" charset="0"/>
              </a:rPr>
              <a:t>Robo-Advisors (Betterment, </a:t>
            </a:r>
            <a:r>
              <a:rPr lang="en-US" altLang="en-US" sz="1600" b="0" dirty="0" err="1">
                <a:solidFill>
                  <a:schemeClr val="tx1">
                    <a:lumMod val="50000"/>
                    <a:lumOff val="50000"/>
                  </a:schemeClr>
                </a:solidFill>
                <a:latin typeface="Source Sans Pro" panose="020B0503030403020204" pitchFamily="34" charset="0"/>
              </a:rPr>
              <a:t>Wealthfront</a:t>
            </a:r>
            <a:r>
              <a:rPr lang="en-US" altLang="en-US" sz="1600" b="0" dirty="0">
                <a:solidFill>
                  <a:schemeClr val="tx1">
                    <a:lumMod val="50000"/>
                    <a:lumOff val="50000"/>
                  </a:schemeClr>
                </a:solidFill>
                <a:latin typeface="Source Sans Pro" panose="020B0503030403020204" pitchFamily="34" charset="0"/>
              </a:rPr>
              <a:t>, etc.)</a:t>
            </a:r>
          </a:p>
        </p:txBody>
      </p:sp>
    </p:spTree>
    <p:extLst>
      <p:ext uri="{BB962C8B-B14F-4D97-AF65-F5344CB8AC3E}">
        <p14:creationId xmlns:p14="http://schemas.microsoft.com/office/powerpoint/2010/main" val="287329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0-#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0-#ppt_w/2"/>
                                          </p:val>
                                        </p:tav>
                                        <p:tav tm="100000">
                                          <p:val>
                                            <p:strVal val="#ppt_x"/>
                                          </p:val>
                                        </p:tav>
                                      </p:tavLst>
                                    </p:anim>
                                    <p:anim calcmode="lin" valueType="num">
                                      <p:cBhvr additive="base">
                                        <p:cTn id="4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p:bldP spid="13" grpId="0"/>
      <p:bldP spid="14" grpId="0" animBg="1"/>
      <p:bldP spid="15" grpId="0"/>
      <p:bldP spid="16" grpId="0" animBg="1"/>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36EC788-BA78-7CC4-BF00-4C8A6C16789D}"/>
              </a:ext>
            </a:extLst>
          </p:cNvPr>
          <p:cNvGraphicFramePr>
            <a:graphicFrameLocks noChangeAspect="1"/>
          </p:cNvGraphicFramePr>
          <p:nvPr>
            <p:custDataLst>
              <p:tags r:id="rId2"/>
            </p:custDataLst>
            <p:extLst>
              <p:ext uri="{D42A27DB-BD31-4B8C-83A1-F6EECF244321}">
                <p14:modId xmlns:p14="http://schemas.microsoft.com/office/powerpoint/2010/main" val="8377889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61" name="think-cell Slide" r:id="rId4" imgW="164" imgH="165" progId="TCLayout.ActiveDocument.1">
                  <p:embed/>
                </p:oleObj>
              </mc:Choice>
              <mc:Fallback>
                <p:oleObj name="think-cell Slide" r:id="rId4" imgW="164" imgH="165" progId="TCLayout.ActiveDocument.1">
                  <p:embed/>
                  <p:pic>
                    <p:nvPicPr>
                      <p:cNvPr id="3" name="Object 2" hidden="1">
                        <a:extLst>
                          <a:ext uri="{FF2B5EF4-FFF2-40B4-BE49-F238E27FC236}">
                            <a16:creationId xmlns:a16="http://schemas.microsoft.com/office/drawing/2014/main" id="{F36EC788-BA78-7CC4-BF00-4C8A6C16789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D61D5FC-498C-2588-0A80-2F903F80D27C}"/>
              </a:ext>
            </a:extLst>
          </p:cNvPr>
          <p:cNvSpPr>
            <a:spLocks noGrp="1"/>
          </p:cNvSpPr>
          <p:nvPr>
            <p:ph type="title"/>
          </p:nvPr>
        </p:nvSpPr>
        <p:spPr/>
        <p:txBody>
          <a:bodyPr vert="horz"/>
          <a:lstStyle/>
          <a:p>
            <a:r>
              <a:rPr lang="en-US" dirty="0"/>
              <a:t>Appendix</a:t>
            </a:r>
          </a:p>
        </p:txBody>
      </p:sp>
    </p:spTree>
    <p:extLst>
      <p:ext uri="{BB962C8B-B14F-4D97-AF65-F5344CB8AC3E}">
        <p14:creationId xmlns:p14="http://schemas.microsoft.com/office/powerpoint/2010/main" val="1864917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9B58F22-22E8-4EEE-9B81-5700F11D472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5" name="think-cell Slide" r:id="rId29" imgW="261" imgH="264" progId="TCLayout.ActiveDocument.1">
                  <p:embed/>
                </p:oleObj>
              </mc:Choice>
              <mc:Fallback>
                <p:oleObj name="think-cell Slide" r:id="rId29" imgW="261" imgH="264" progId="TCLayout.ActiveDocument.1">
                  <p:embed/>
                  <p:pic>
                    <p:nvPicPr>
                      <p:cNvPr id="3" name="Object 2" hidden="1">
                        <a:extLst>
                          <a:ext uri="{FF2B5EF4-FFF2-40B4-BE49-F238E27FC236}">
                            <a16:creationId xmlns:a16="http://schemas.microsoft.com/office/drawing/2014/main" id="{E9B58F22-22E8-4EEE-9B81-5700F11D4722}"/>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0EA74D3-24DA-476D-92CC-3634BB691995}"/>
              </a:ext>
            </a:extLst>
          </p:cNvPr>
          <p:cNvSpPr/>
          <p:nvPr>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endParaRPr kumimoji="0" lang="en-US" sz="4800" b="0" u="none" strike="noStrike" cap="none" normalizeH="0" dirty="0">
              <a:ln>
                <a:noFill/>
              </a:ln>
              <a:solidFill>
                <a:schemeClr val="tx1"/>
              </a:solidFill>
              <a:effectLst/>
              <a:latin typeface="Bebas Neue Bold" panose="020B0604020202020204" charset="0"/>
              <a:ea typeface="+mj-ea"/>
              <a:cs typeface="+mj-cs"/>
              <a:sym typeface="Bebas Neue Bold" panose="020B0604020202020204" charset="0"/>
            </a:endParaRPr>
          </a:p>
        </p:txBody>
      </p:sp>
      <p:sp>
        <p:nvSpPr>
          <p:cNvPr id="2" name="Title 1"/>
          <p:cNvSpPr>
            <a:spLocks noGrp="1"/>
          </p:cNvSpPr>
          <p:nvPr>
            <p:ph type="title"/>
          </p:nvPr>
        </p:nvSpPr>
        <p:spPr>
          <a:xfrm>
            <a:off x="804746" y="408604"/>
            <a:ext cx="7932854" cy="738664"/>
          </a:xfrm>
        </p:spPr>
        <p:txBody>
          <a:bodyPr vert="horz"/>
          <a:lstStyle/>
          <a:p>
            <a:pPr lvl="0"/>
            <a:r>
              <a:rPr lang="en-US" sz="4800" b="0" dirty="0">
                <a:solidFill>
                  <a:srgbClr val="8F8F8F"/>
                </a:solidFill>
              </a:rPr>
              <a:t>Trying to time the market. . . backfires</a:t>
            </a:r>
          </a:p>
        </p:txBody>
      </p:sp>
      <p:cxnSp>
        <p:nvCxnSpPr>
          <p:cNvPr id="12" name="Straight Connector 11"/>
          <p:cNvCxnSpPr>
            <a:cxnSpLocks/>
          </p:cNvCxnSpPr>
          <p:nvPr/>
        </p:nvCxnSpPr>
        <p:spPr>
          <a:xfrm>
            <a:off x="804746" y="1137009"/>
            <a:ext cx="7544124" cy="10259"/>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graphicFrame>
        <p:nvGraphicFramePr>
          <p:cNvPr id="233" name="Chart 232">
            <a:extLst>
              <a:ext uri="{FF2B5EF4-FFF2-40B4-BE49-F238E27FC236}">
                <a16:creationId xmlns:a16="http://schemas.microsoft.com/office/drawing/2014/main" id="{50FE86B6-86D3-4503-8356-533BAA79AF40}"/>
              </a:ext>
            </a:extLst>
          </p:cNvPr>
          <p:cNvGraphicFramePr/>
          <p:nvPr>
            <p:custDataLst>
              <p:tags r:id="rId4"/>
            </p:custDataLst>
          </p:nvPr>
        </p:nvGraphicFramePr>
        <p:xfrm>
          <a:off x="4783138" y="3300413"/>
          <a:ext cx="4140200" cy="2413000"/>
        </p:xfrm>
        <a:graphic>
          <a:graphicData uri="http://schemas.openxmlformats.org/drawingml/2006/chart">
            <c:chart xmlns:c="http://schemas.openxmlformats.org/drawingml/2006/chart" xmlns:r="http://schemas.openxmlformats.org/officeDocument/2006/relationships" r:id="rId31"/>
          </a:graphicData>
        </a:graphic>
      </p:graphicFrame>
      <p:sp>
        <p:nvSpPr>
          <p:cNvPr id="61" name="Rectangle 60">
            <a:extLst>
              <a:ext uri="{FF2B5EF4-FFF2-40B4-BE49-F238E27FC236}">
                <a16:creationId xmlns:a16="http://schemas.microsoft.com/office/drawing/2014/main" id="{07BE4009-1568-44C2-A91D-C56810162089}"/>
              </a:ext>
            </a:extLst>
          </p:cNvPr>
          <p:cNvSpPr>
            <a:spLocks noGrp="1" noChangeArrowheads="1"/>
          </p:cNvSpPr>
          <p:nvPr>
            <p:custDataLst>
              <p:tags r:id="rId5"/>
            </p:custDataLst>
          </p:nvPr>
        </p:nvSpPr>
        <p:spPr bwMode="auto">
          <a:xfrm>
            <a:off x="5481638" y="5681663"/>
            <a:ext cx="471488" cy="5476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9F302477-99E5-4FE0-B860-AA9B09AD5D34}" type="datetime'''''''''''''Mis''''''s'' ''1''0 ''B''''''''est ''Da''''''''ys'">
              <a:rPr lang="en-US" altLang="en-US" sz="1200" b="0" smtClean="0"/>
              <a:pPr/>
              <a:t>Miss 10 Best Days</a:t>
            </a:fld>
            <a:endParaRPr lang="en-US" sz="1200" b="0" dirty="0">
              <a:latin typeface="+mn-lt"/>
            </a:endParaRPr>
          </a:p>
        </p:txBody>
      </p:sp>
      <p:sp>
        <p:nvSpPr>
          <p:cNvPr id="25" name="Rectangle 24">
            <a:extLst>
              <a:ext uri="{FF2B5EF4-FFF2-40B4-BE49-F238E27FC236}">
                <a16:creationId xmlns:a16="http://schemas.microsoft.com/office/drawing/2014/main" id="{73A40440-DB9B-43DE-939E-1C82419FDB93}"/>
              </a:ext>
            </a:extLst>
          </p:cNvPr>
          <p:cNvSpPr>
            <a:spLocks noGrp="1" noChangeArrowheads="1"/>
          </p:cNvSpPr>
          <p:nvPr>
            <p:custDataLst>
              <p:tags r:id="rId6"/>
            </p:custDataLst>
          </p:nvPr>
        </p:nvSpPr>
        <p:spPr bwMode="auto">
          <a:xfrm>
            <a:off x="4868863" y="5681664"/>
            <a:ext cx="558800" cy="365125"/>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7DCFC7B3-FC1C-4B31-91B1-FF0D88588930}" type="datetime'F''''''''''ul''ly ''I''''n''''''''ve''ste''''''''''''''''d'''">
              <a:rPr lang="en-US" altLang="en-US" sz="1200" b="0" smtClean="0"/>
              <a:pPr/>
              <a:t>Fully Invested</a:t>
            </a:fld>
            <a:endParaRPr lang="en-US" sz="1200" b="0" dirty="0">
              <a:latin typeface="+mn-lt"/>
            </a:endParaRPr>
          </a:p>
        </p:txBody>
      </p:sp>
      <p:sp>
        <p:nvSpPr>
          <p:cNvPr id="64" name="Rectangle 63">
            <a:extLst>
              <a:ext uri="{FF2B5EF4-FFF2-40B4-BE49-F238E27FC236}">
                <a16:creationId xmlns:a16="http://schemas.microsoft.com/office/drawing/2014/main" id="{D22FD96F-9D74-4E5A-888F-5364B7687B0D}"/>
              </a:ext>
            </a:extLst>
          </p:cNvPr>
          <p:cNvSpPr>
            <a:spLocks noGrp="1" noChangeArrowheads="1"/>
          </p:cNvSpPr>
          <p:nvPr>
            <p:custDataLst>
              <p:tags r:id="rId7"/>
            </p:custDataLst>
          </p:nvPr>
        </p:nvSpPr>
        <p:spPr bwMode="auto">
          <a:xfrm>
            <a:off x="6048375" y="5681663"/>
            <a:ext cx="471488" cy="5476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D9868670-C000-4F80-91E1-3CA646702966}" type="datetime'M''''''iss'''''''' ''''''''2''0 ''''B''est'''' ''Da''ys'">
              <a:rPr lang="en-US" altLang="en-US" sz="1200" b="0" smtClean="0"/>
              <a:pPr/>
              <a:t>Miss 20 Best Days</a:t>
            </a:fld>
            <a:endParaRPr lang="en-US" sz="1200" b="0" dirty="0">
              <a:latin typeface="+mn-lt"/>
            </a:endParaRPr>
          </a:p>
        </p:txBody>
      </p:sp>
      <p:sp>
        <p:nvSpPr>
          <p:cNvPr id="67" name="Rectangle 66">
            <a:extLst>
              <a:ext uri="{FF2B5EF4-FFF2-40B4-BE49-F238E27FC236}">
                <a16:creationId xmlns:a16="http://schemas.microsoft.com/office/drawing/2014/main" id="{DC59A83C-3BBA-4193-8069-770E1CDFEE39}"/>
              </a:ext>
            </a:extLst>
          </p:cNvPr>
          <p:cNvSpPr>
            <a:spLocks noGrp="1" noChangeArrowheads="1"/>
          </p:cNvSpPr>
          <p:nvPr>
            <p:custDataLst>
              <p:tags r:id="rId8"/>
            </p:custDataLst>
          </p:nvPr>
        </p:nvSpPr>
        <p:spPr bwMode="auto">
          <a:xfrm>
            <a:off x="6616700" y="5681663"/>
            <a:ext cx="471488" cy="5476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D5309241-94D2-4A61-AC1A-AD8B5573B88C}" type="datetime'M''''''i''s''''''s 30 ''B''''''e''''''''st Da''''''y''''''s'''">
              <a:rPr lang="en-US" altLang="en-US" sz="1200" b="0" smtClean="0"/>
              <a:pPr/>
              <a:t>Miss 30 Best Days</a:t>
            </a:fld>
            <a:endParaRPr lang="en-US" sz="1200" b="0" dirty="0">
              <a:latin typeface="+mn-lt"/>
            </a:endParaRPr>
          </a:p>
        </p:txBody>
      </p:sp>
      <p:sp>
        <p:nvSpPr>
          <p:cNvPr id="76" name="Rectangle 75">
            <a:extLst>
              <a:ext uri="{FF2B5EF4-FFF2-40B4-BE49-F238E27FC236}">
                <a16:creationId xmlns:a16="http://schemas.microsoft.com/office/drawing/2014/main" id="{884D02E5-C6F3-41EE-AEAB-E6B65BC905F2}"/>
              </a:ext>
            </a:extLst>
          </p:cNvPr>
          <p:cNvSpPr>
            <a:spLocks noGrp="1" noChangeArrowheads="1"/>
          </p:cNvSpPr>
          <p:nvPr>
            <p:custDataLst>
              <p:tags r:id="rId9"/>
            </p:custDataLst>
          </p:nvPr>
        </p:nvSpPr>
        <p:spPr bwMode="auto">
          <a:xfrm>
            <a:off x="8320088" y="5681663"/>
            <a:ext cx="471488" cy="5476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A66439E9-1170-4BCB-B9BC-04736F7CA97B}" type="datetime'Mis''''''''''''''s 60'' ''''''B''es''t'''' ''''''D''''a''ys'">
              <a:rPr lang="en-US" altLang="en-US" sz="1200" b="0" smtClean="0"/>
              <a:pPr/>
              <a:t>Miss 60 Best Days</a:t>
            </a:fld>
            <a:endParaRPr lang="en-US" sz="1200" b="0" dirty="0">
              <a:latin typeface="+mn-lt"/>
            </a:endParaRPr>
          </a:p>
        </p:txBody>
      </p:sp>
      <p:sp>
        <p:nvSpPr>
          <p:cNvPr id="70" name="Rectangle 69">
            <a:extLst>
              <a:ext uri="{FF2B5EF4-FFF2-40B4-BE49-F238E27FC236}">
                <a16:creationId xmlns:a16="http://schemas.microsoft.com/office/drawing/2014/main" id="{D6F469D4-FB64-44AE-A607-C0E9667F4109}"/>
              </a:ext>
            </a:extLst>
          </p:cNvPr>
          <p:cNvSpPr>
            <a:spLocks noGrp="1" noChangeArrowheads="1"/>
          </p:cNvSpPr>
          <p:nvPr>
            <p:custDataLst>
              <p:tags r:id="rId10"/>
            </p:custDataLst>
          </p:nvPr>
        </p:nvSpPr>
        <p:spPr bwMode="auto">
          <a:xfrm>
            <a:off x="7185025" y="5681663"/>
            <a:ext cx="471488" cy="5476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C87EDFD0-ADB3-4C80-B66E-2E1806C35ED6}" type="datetime'M''is''s 4''''''''''0 B''es''t ''''''''''''D''''a''y''s'">
              <a:rPr lang="en-US" altLang="en-US" sz="1200" b="0" smtClean="0"/>
              <a:pPr/>
              <a:t>Miss 40 Best Days</a:t>
            </a:fld>
            <a:endParaRPr lang="en-US" sz="1200" b="0" dirty="0">
              <a:latin typeface="+mn-lt"/>
            </a:endParaRPr>
          </a:p>
        </p:txBody>
      </p:sp>
      <p:sp>
        <p:nvSpPr>
          <p:cNvPr id="73" name="Rectangle 72">
            <a:extLst>
              <a:ext uri="{FF2B5EF4-FFF2-40B4-BE49-F238E27FC236}">
                <a16:creationId xmlns:a16="http://schemas.microsoft.com/office/drawing/2014/main" id="{1CA29CE1-6C60-4B13-901A-01E8C6066CE3}"/>
              </a:ext>
            </a:extLst>
          </p:cNvPr>
          <p:cNvSpPr>
            <a:spLocks noGrp="1" noChangeArrowheads="1"/>
          </p:cNvSpPr>
          <p:nvPr>
            <p:custDataLst>
              <p:tags r:id="rId11"/>
            </p:custDataLst>
          </p:nvPr>
        </p:nvSpPr>
        <p:spPr bwMode="auto">
          <a:xfrm>
            <a:off x="7753350" y="5681663"/>
            <a:ext cx="471488" cy="5476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36D12B5F-ACA7-487A-B992-E3F074664AE9}" type="datetime'M''''''''i''''''''ss'''' ''''5''0'' ''''''Bes''t ''Da''y''s'">
              <a:rPr lang="en-US" altLang="en-US" sz="1200" b="0" smtClean="0"/>
              <a:pPr/>
              <a:t>Miss 50 Best Days</a:t>
            </a:fld>
            <a:endParaRPr lang="en-US" sz="1200" b="0" dirty="0">
              <a:latin typeface="+mn-lt"/>
            </a:endParaRPr>
          </a:p>
        </p:txBody>
      </p:sp>
      <p:graphicFrame>
        <p:nvGraphicFramePr>
          <p:cNvPr id="234" name="Chart 233">
            <a:extLst>
              <a:ext uri="{FF2B5EF4-FFF2-40B4-BE49-F238E27FC236}">
                <a16:creationId xmlns:a16="http://schemas.microsoft.com/office/drawing/2014/main" id="{E5FD58F1-A95A-4B74-8238-2F427CAF01FA}"/>
              </a:ext>
            </a:extLst>
          </p:cNvPr>
          <p:cNvGraphicFramePr/>
          <p:nvPr>
            <p:custDataLst>
              <p:tags r:id="rId12"/>
            </p:custDataLst>
          </p:nvPr>
        </p:nvGraphicFramePr>
        <p:xfrm>
          <a:off x="249238" y="1717675"/>
          <a:ext cx="4233862" cy="2670175"/>
        </p:xfrm>
        <a:graphic>
          <a:graphicData uri="http://schemas.openxmlformats.org/drawingml/2006/chart">
            <c:chart xmlns:c="http://schemas.openxmlformats.org/drawingml/2006/chart" xmlns:r="http://schemas.openxmlformats.org/officeDocument/2006/relationships" r:id="rId32"/>
          </a:graphicData>
        </a:graphic>
      </p:graphicFrame>
      <p:sp>
        <p:nvSpPr>
          <p:cNvPr id="132" name="Rectangle 131">
            <a:extLst>
              <a:ext uri="{FF2B5EF4-FFF2-40B4-BE49-F238E27FC236}">
                <a16:creationId xmlns:a16="http://schemas.microsoft.com/office/drawing/2014/main" id="{C694498B-3B0D-4DD6-9FC3-56304D9417DE}"/>
              </a:ext>
            </a:extLst>
          </p:cNvPr>
          <p:cNvSpPr>
            <a:spLocks noGrp="1" noChangeArrowheads="1"/>
          </p:cNvSpPr>
          <p:nvPr>
            <p:custDataLst>
              <p:tags r:id="rId13"/>
            </p:custDataLst>
          </p:nvPr>
        </p:nvSpPr>
        <p:spPr bwMode="auto">
          <a:xfrm>
            <a:off x="2713038" y="4564063"/>
            <a:ext cx="471488" cy="5476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EBD3F887-CA0D-4BEF-BF4A-9CC3AF5E1FE6}" type="datetime'''Miss'''' ''40'''' ''B''''est'''''''''' ''''''Day''''s'''">
              <a:rPr lang="en-US" altLang="en-US" sz="1200" b="0" smtClean="0"/>
              <a:pPr/>
              <a:t>Miss 40 Best Days</a:t>
            </a:fld>
            <a:endParaRPr lang="en-US" sz="1200" b="0" dirty="0">
              <a:latin typeface="+mn-lt"/>
            </a:endParaRPr>
          </a:p>
        </p:txBody>
      </p:sp>
      <p:sp>
        <p:nvSpPr>
          <p:cNvPr id="126" name="Rectangle 125">
            <a:extLst>
              <a:ext uri="{FF2B5EF4-FFF2-40B4-BE49-F238E27FC236}">
                <a16:creationId xmlns:a16="http://schemas.microsoft.com/office/drawing/2014/main" id="{D7A86BCB-799B-43C3-8315-4F48B2D5E970}"/>
              </a:ext>
            </a:extLst>
          </p:cNvPr>
          <p:cNvSpPr>
            <a:spLocks noGrp="1" noChangeArrowheads="1"/>
          </p:cNvSpPr>
          <p:nvPr>
            <p:custDataLst>
              <p:tags r:id="rId14"/>
            </p:custDataLst>
          </p:nvPr>
        </p:nvSpPr>
        <p:spPr bwMode="auto">
          <a:xfrm>
            <a:off x="342900" y="4564064"/>
            <a:ext cx="558800" cy="365125"/>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973D29E5-F0BD-47FF-A598-B9482A99EFA6}" type="datetime'F''''''''u''''l''ly ''''''''In''v''e''''''''''ste''d'''''''''">
              <a:rPr lang="en-US" altLang="en-US" sz="1200" b="0" smtClean="0"/>
              <a:pPr/>
              <a:t>Fully Invested</a:t>
            </a:fld>
            <a:endParaRPr lang="en-US" sz="1200" b="0" dirty="0">
              <a:latin typeface="+mn-lt"/>
            </a:endParaRPr>
          </a:p>
        </p:txBody>
      </p:sp>
      <p:sp>
        <p:nvSpPr>
          <p:cNvPr id="213" name="Rectangle 212">
            <a:extLst>
              <a:ext uri="{FF2B5EF4-FFF2-40B4-BE49-F238E27FC236}">
                <a16:creationId xmlns:a16="http://schemas.microsoft.com/office/drawing/2014/main" id="{AF0279A0-37E0-4735-9243-EB9BC750B492}"/>
              </a:ext>
            </a:extLst>
          </p:cNvPr>
          <p:cNvSpPr>
            <a:spLocks noGrp="1" noChangeArrowheads="1"/>
          </p:cNvSpPr>
          <p:nvPr>
            <p:custDataLst>
              <p:tags r:id="rId15"/>
            </p:custDataLst>
          </p:nvPr>
        </p:nvSpPr>
        <p:spPr bwMode="gray">
          <a:xfrm>
            <a:off x="2219325" y="3359150"/>
            <a:ext cx="29368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t"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23D9486D-E3A2-42F9-BADA-5FB09EC81A3C}" type="datetime'''''''''''''''''''''''''-''2''''''''''%'''''''''''''">
              <a:rPr lang="en-US" altLang="en-US" sz="1200" b="0" smtClean="0"/>
              <a:pPr/>
              <a:t>-2%</a:t>
            </a:fld>
            <a:endParaRPr lang="en-US" sz="1200" b="0" dirty="0">
              <a:latin typeface="+mn-lt"/>
            </a:endParaRPr>
          </a:p>
        </p:txBody>
      </p:sp>
      <p:sp>
        <p:nvSpPr>
          <p:cNvPr id="131" name="Rectangle 130">
            <a:extLst>
              <a:ext uri="{FF2B5EF4-FFF2-40B4-BE49-F238E27FC236}">
                <a16:creationId xmlns:a16="http://schemas.microsoft.com/office/drawing/2014/main" id="{216D6DAA-8244-44CA-82FE-7A360F897B2C}"/>
              </a:ext>
            </a:extLst>
          </p:cNvPr>
          <p:cNvSpPr>
            <a:spLocks noGrp="1" noChangeArrowheads="1"/>
          </p:cNvSpPr>
          <p:nvPr>
            <p:custDataLst>
              <p:tags r:id="rId16"/>
            </p:custDataLst>
          </p:nvPr>
        </p:nvSpPr>
        <p:spPr bwMode="auto">
          <a:xfrm>
            <a:off x="2130425" y="4564063"/>
            <a:ext cx="471488" cy="5476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CB7103DB-72EA-41A4-A51A-25F44C1C269A}" type="datetime'Mi''s''''s'''' 30'''''' ''B''e''s''t ''Da''''''''''''''ys'''">
              <a:rPr lang="en-US" altLang="en-US" sz="1200" b="0" smtClean="0"/>
              <a:pPr/>
              <a:t>Miss 30 Best Days</a:t>
            </a:fld>
            <a:endParaRPr lang="en-US" sz="1200" b="0" dirty="0">
              <a:latin typeface="+mn-lt"/>
            </a:endParaRPr>
          </a:p>
        </p:txBody>
      </p:sp>
      <p:sp>
        <p:nvSpPr>
          <p:cNvPr id="127" name="Rectangle 126">
            <a:extLst>
              <a:ext uri="{FF2B5EF4-FFF2-40B4-BE49-F238E27FC236}">
                <a16:creationId xmlns:a16="http://schemas.microsoft.com/office/drawing/2014/main" id="{61214DF9-BCA7-4557-A6F1-190456CF41F7}"/>
              </a:ext>
            </a:extLst>
          </p:cNvPr>
          <p:cNvSpPr>
            <a:spLocks noGrp="1" noChangeArrowheads="1"/>
          </p:cNvSpPr>
          <p:nvPr>
            <p:custDataLst>
              <p:tags r:id="rId17"/>
            </p:custDataLst>
          </p:nvPr>
        </p:nvSpPr>
        <p:spPr bwMode="auto">
          <a:xfrm>
            <a:off x="968375" y="4564063"/>
            <a:ext cx="471488" cy="5476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82BCB051-53AD-4F46-A32D-AC0FB6BC670D}" type="datetime'''''''''M''''''''is''''s 10'' Be''''s''t'' ''D''ay''''s'''">
              <a:rPr lang="en-US" altLang="en-US" sz="1200" b="0" smtClean="0"/>
              <a:pPr/>
              <a:t>Miss 10 Best Days</a:t>
            </a:fld>
            <a:endParaRPr lang="en-US" sz="1200" b="0" dirty="0">
              <a:latin typeface="+mn-lt"/>
            </a:endParaRPr>
          </a:p>
        </p:txBody>
      </p:sp>
      <p:sp>
        <p:nvSpPr>
          <p:cNvPr id="129" name="Rectangle 128">
            <a:extLst>
              <a:ext uri="{FF2B5EF4-FFF2-40B4-BE49-F238E27FC236}">
                <a16:creationId xmlns:a16="http://schemas.microsoft.com/office/drawing/2014/main" id="{59CE269D-F258-445B-9E82-73F8EAB54763}"/>
              </a:ext>
            </a:extLst>
          </p:cNvPr>
          <p:cNvSpPr>
            <a:spLocks noGrp="1" noChangeArrowheads="1"/>
          </p:cNvSpPr>
          <p:nvPr>
            <p:custDataLst>
              <p:tags r:id="rId18"/>
            </p:custDataLst>
          </p:nvPr>
        </p:nvSpPr>
        <p:spPr bwMode="auto">
          <a:xfrm>
            <a:off x="1549400" y="4564063"/>
            <a:ext cx="471488" cy="5476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EFC0423D-9BAB-4489-B467-EDAFA23640D5}" type="datetime'''''Mis''s'''''''''''''' ''''2''0'' Bes''''t'''''' Days'''''">
              <a:rPr lang="en-US" altLang="en-US" sz="1200" b="0" smtClean="0"/>
              <a:pPr/>
              <a:t>Miss 20 Best Days</a:t>
            </a:fld>
            <a:endParaRPr lang="en-US" sz="1200" b="0" dirty="0">
              <a:latin typeface="+mn-lt"/>
            </a:endParaRPr>
          </a:p>
        </p:txBody>
      </p:sp>
      <p:sp>
        <p:nvSpPr>
          <p:cNvPr id="133" name="Rectangle 132">
            <a:extLst>
              <a:ext uri="{FF2B5EF4-FFF2-40B4-BE49-F238E27FC236}">
                <a16:creationId xmlns:a16="http://schemas.microsoft.com/office/drawing/2014/main" id="{319797DD-8B04-4D0B-9FFA-88A7284D8854}"/>
              </a:ext>
            </a:extLst>
          </p:cNvPr>
          <p:cNvSpPr>
            <a:spLocks noGrp="1" noChangeArrowheads="1"/>
          </p:cNvSpPr>
          <p:nvPr>
            <p:custDataLst>
              <p:tags r:id="rId19"/>
            </p:custDataLst>
          </p:nvPr>
        </p:nvSpPr>
        <p:spPr bwMode="auto">
          <a:xfrm>
            <a:off x="3294063" y="4564063"/>
            <a:ext cx="471488" cy="5476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F2E83E4E-DC98-4849-A7DE-73F63498C4E5}" type="datetime'Mi''ss 50'' ''''B''''''e''''st'' D''''''''''ay''s'''''">
              <a:rPr lang="en-US" altLang="en-US" sz="1200" b="0" smtClean="0"/>
              <a:pPr/>
              <a:t>Miss 50 Best Days</a:t>
            </a:fld>
            <a:endParaRPr lang="en-US" sz="1200" b="0" dirty="0">
              <a:latin typeface="+mn-lt"/>
            </a:endParaRPr>
          </a:p>
        </p:txBody>
      </p:sp>
      <p:sp>
        <p:nvSpPr>
          <p:cNvPr id="130" name="Rectangle 129">
            <a:extLst>
              <a:ext uri="{FF2B5EF4-FFF2-40B4-BE49-F238E27FC236}">
                <a16:creationId xmlns:a16="http://schemas.microsoft.com/office/drawing/2014/main" id="{DC7D20AB-2B89-42C7-925D-1645D09F0641}"/>
              </a:ext>
            </a:extLst>
          </p:cNvPr>
          <p:cNvSpPr>
            <a:spLocks noGrp="1" noChangeArrowheads="1"/>
          </p:cNvSpPr>
          <p:nvPr>
            <p:custDataLst>
              <p:tags r:id="rId20"/>
            </p:custDataLst>
          </p:nvPr>
        </p:nvSpPr>
        <p:spPr bwMode="auto">
          <a:xfrm>
            <a:off x="3875088" y="4564063"/>
            <a:ext cx="471488" cy="5476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56385611-2536-493B-B1A1-6125E3678CE7}" type="datetime'M''i''s''s 6''''0 B''''e''st'''''''''''' ''D''ay''''s'''''">
              <a:rPr lang="en-US" altLang="en-US" sz="1200" b="0" smtClean="0"/>
              <a:pPr/>
              <a:t>Miss 60 Best Days</a:t>
            </a:fld>
            <a:endParaRPr lang="en-US" sz="1200" b="0" dirty="0">
              <a:latin typeface="+mn-lt"/>
            </a:endParaRPr>
          </a:p>
        </p:txBody>
      </p:sp>
      <p:sp>
        <p:nvSpPr>
          <p:cNvPr id="210" name="Rectangle 209">
            <a:extLst>
              <a:ext uri="{FF2B5EF4-FFF2-40B4-BE49-F238E27FC236}">
                <a16:creationId xmlns:a16="http://schemas.microsoft.com/office/drawing/2014/main" id="{A0946218-717C-4D48-8158-4C5647B06C2E}"/>
              </a:ext>
            </a:extLst>
          </p:cNvPr>
          <p:cNvSpPr>
            <a:spLocks noGrp="1" noChangeArrowheads="1"/>
          </p:cNvSpPr>
          <p:nvPr>
            <p:custDataLst>
              <p:tags r:id="rId21"/>
            </p:custDataLst>
          </p:nvPr>
        </p:nvSpPr>
        <p:spPr bwMode="gray">
          <a:xfrm>
            <a:off x="500064" y="1592263"/>
            <a:ext cx="246063"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B87F9958-EA6E-4E32-9F93-455452F43C0A}" type="datetime'6''''''''''''''''''''''%'''''''''''''''''''''''''''''''''">
              <a:rPr lang="en-US" altLang="en-US" sz="1200" b="0" smtClean="0"/>
              <a:pPr/>
              <a:t>6%</a:t>
            </a:fld>
            <a:endParaRPr lang="en-US" sz="1200" b="0" dirty="0">
              <a:latin typeface="+mn-lt"/>
            </a:endParaRPr>
          </a:p>
        </p:txBody>
      </p:sp>
      <p:sp>
        <p:nvSpPr>
          <p:cNvPr id="211" name="Rectangle 210">
            <a:extLst>
              <a:ext uri="{FF2B5EF4-FFF2-40B4-BE49-F238E27FC236}">
                <a16:creationId xmlns:a16="http://schemas.microsoft.com/office/drawing/2014/main" id="{B5620A34-77F7-4A89-85E6-8DACE21DFD6E}"/>
              </a:ext>
            </a:extLst>
          </p:cNvPr>
          <p:cNvSpPr>
            <a:spLocks noGrp="1" noChangeArrowheads="1"/>
          </p:cNvSpPr>
          <p:nvPr>
            <p:custDataLst>
              <p:tags r:id="rId22"/>
            </p:custDataLst>
          </p:nvPr>
        </p:nvSpPr>
        <p:spPr bwMode="gray">
          <a:xfrm>
            <a:off x="1081089" y="2286000"/>
            <a:ext cx="246063"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0F7FC46F-824F-4333-AF88-06D7ADE77BB6}" type="datetime'''''''''''''''''2''''''''''''''''%'''''''''''''''">
              <a:rPr lang="en-US" altLang="en-US" sz="1200" b="0" smtClean="0"/>
              <a:pPr/>
              <a:t>2%</a:t>
            </a:fld>
            <a:endParaRPr lang="en-US" sz="1200" b="0" dirty="0">
              <a:latin typeface="+mn-lt"/>
            </a:endParaRPr>
          </a:p>
        </p:txBody>
      </p:sp>
      <p:sp>
        <p:nvSpPr>
          <p:cNvPr id="212" name="Rectangle 211">
            <a:extLst>
              <a:ext uri="{FF2B5EF4-FFF2-40B4-BE49-F238E27FC236}">
                <a16:creationId xmlns:a16="http://schemas.microsoft.com/office/drawing/2014/main" id="{2659FD4C-2A7A-4A11-A380-F2D65A6F8B06}"/>
              </a:ext>
            </a:extLst>
          </p:cNvPr>
          <p:cNvSpPr>
            <a:spLocks noGrp="1" noChangeArrowheads="1"/>
          </p:cNvSpPr>
          <p:nvPr>
            <p:custDataLst>
              <p:tags r:id="rId23"/>
            </p:custDataLst>
          </p:nvPr>
        </p:nvSpPr>
        <p:spPr bwMode="gray">
          <a:xfrm>
            <a:off x="1662114" y="2736850"/>
            <a:ext cx="246063"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2CFA68EF-1550-41BF-900E-6E64223A4F6A}" type="datetime'''''''''''''''''''''''''''''''''''''''''''0''''''%'">
              <a:rPr lang="en-US" altLang="en-US" sz="1200" b="0" smtClean="0"/>
              <a:pPr/>
              <a:t>0%</a:t>
            </a:fld>
            <a:endParaRPr lang="en-US" sz="1200" b="0" dirty="0">
              <a:latin typeface="+mn-lt"/>
            </a:endParaRPr>
          </a:p>
        </p:txBody>
      </p:sp>
      <p:sp>
        <p:nvSpPr>
          <p:cNvPr id="214" name="Rectangle 213">
            <a:extLst>
              <a:ext uri="{FF2B5EF4-FFF2-40B4-BE49-F238E27FC236}">
                <a16:creationId xmlns:a16="http://schemas.microsoft.com/office/drawing/2014/main" id="{54116CEE-EC51-4C73-93A5-6CDB456A5CA4}"/>
              </a:ext>
            </a:extLst>
          </p:cNvPr>
          <p:cNvSpPr>
            <a:spLocks noGrp="1" noChangeArrowheads="1"/>
          </p:cNvSpPr>
          <p:nvPr>
            <p:custDataLst>
              <p:tags r:id="rId24"/>
            </p:custDataLst>
          </p:nvPr>
        </p:nvSpPr>
        <p:spPr bwMode="gray">
          <a:xfrm>
            <a:off x="2801938" y="3714750"/>
            <a:ext cx="293688" cy="182563"/>
          </a:xfrm>
          <a:prstGeom prst="rect">
            <a:avLst/>
          </a:prstGeom>
          <a:noFill/>
          <a:ln w="9525">
            <a:noFill/>
            <a:miter lim="800000"/>
            <a:headEnd/>
            <a:tailEnd/>
          </a:ln>
          <a:extLst>
            <a:ext uri="{909E8E84-426E-40DD-AFC4-6F175D3DCCD1}">
              <a14:hiddenFill xmlns:a14="http://schemas.microsoft.com/office/drawing/2010/main">
                <a:solidFill>
                  <a:schemeClr val="bg1"/>
                </a:solidFill>
              </a14:hiddenFill>
            </a:ext>
          </a:extLst>
        </p:spPr>
        <p:txBody>
          <a:bodyPr vert="horz" wrap="none" lIns="22225" tIns="0" rIns="22225" bIns="0" numCol="1" spcCol="0" anchor="t"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2BEDAFCB-08D5-4D14-AE45-D696EF828A4D}" type="datetime'''-4''''''''''''''''''%'''''''''''''''''''''''''''''''''">
              <a:rPr lang="en-US" altLang="en-US" sz="1200" b="0" smtClean="0"/>
              <a:pPr/>
              <a:t>-4%</a:t>
            </a:fld>
            <a:endParaRPr lang="en-US" sz="1200" b="0" dirty="0">
              <a:latin typeface="+mn-lt"/>
            </a:endParaRPr>
          </a:p>
        </p:txBody>
      </p:sp>
      <p:sp>
        <p:nvSpPr>
          <p:cNvPr id="215" name="Rectangle 214">
            <a:extLst>
              <a:ext uri="{FF2B5EF4-FFF2-40B4-BE49-F238E27FC236}">
                <a16:creationId xmlns:a16="http://schemas.microsoft.com/office/drawing/2014/main" id="{1670389F-6C4C-4E62-BC48-D1310A3A7222}"/>
              </a:ext>
            </a:extLst>
          </p:cNvPr>
          <p:cNvSpPr>
            <a:spLocks noGrp="1" noChangeArrowheads="1"/>
          </p:cNvSpPr>
          <p:nvPr>
            <p:custDataLst>
              <p:tags r:id="rId25"/>
            </p:custDataLst>
          </p:nvPr>
        </p:nvSpPr>
        <p:spPr bwMode="gray">
          <a:xfrm>
            <a:off x="3382963" y="4033838"/>
            <a:ext cx="29368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t"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2473D311-7CCC-4A19-8329-A0A1415015E7}" type="datetime'''''''''''-''''''5''''''''''''''''''%'''''">
              <a:rPr lang="en-US" altLang="en-US" sz="1200" b="0" smtClean="0"/>
              <a:pPr/>
              <a:t>-5%</a:t>
            </a:fld>
            <a:endParaRPr lang="en-US" sz="1200" b="0" dirty="0">
              <a:latin typeface="+mn-lt"/>
            </a:endParaRPr>
          </a:p>
        </p:txBody>
      </p:sp>
      <p:sp>
        <p:nvSpPr>
          <p:cNvPr id="216" name="Rectangle 215">
            <a:extLst>
              <a:ext uri="{FF2B5EF4-FFF2-40B4-BE49-F238E27FC236}">
                <a16:creationId xmlns:a16="http://schemas.microsoft.com/office/drawing/2014/main" id="{966668FA-D540-432A-8EB5-679F6C0BC17E}"/>
              </a:ext>
            </a:extLst>
          </p:cNvPr>
          <p:cNvSpPr>
            <a:spLocks noGrp="1" noChangeArrowheads="1"/>
          </p:cNvSpPr>
          <p:nvPr>
            <p:custDataLst>
              <p:tags r:id="rId26"/>
            </p:custDataLst>
          </p:nvPr>
        </p:nvSpPr>
        <p:spPr bwMode="gray">
          <a:xfrm>
            <a:off x="3963988" y="4330700"/>
            <a:ext cx="29368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t" anchorCtr="0" compatLnSpc="1">
            <a:prstTxWarp prst="textNoShape">
              <a:avLst/>
            </a:prstTxWarp>
            <a:noAutofit/>
          </a:bodyPr>
          <a:lstStyle>
            <a:lvl1pPr marL="342900" indent="-342900" algn="l" defTabSz="895350" rtl="0" eaLnBrk="0" fontAlgn="base" hangingPunct="0">
              <a:spcBef>
                <a:spcPct val="0"/>
              </a:spcBef>
              <a:spcAft>
                <a:spcPct val="0"/>
              </a:spcAft>
              <a:buClr>
                <a:schemeClr val="tx2"/>
              </a:buClr>
              <a:defRPr sz="1600">
                <a:solidFill>
                  <a:schemeClr val="tx1"/>
                </a:solidFill>
                <a:latin typeface="Source Sans Pro" panose="020B0503030403020204" pitchFamily="34" charset="0"/>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Source Sans Pro" panose="020B0503030403020204" pitchFamily="34" charset="0"/>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Source Sans Pro" panose="020B0503030403020204" pitchFamily="34" charset="0"/>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Source Sans Pro" panose="020B0503030403020204" pitchFamily="34" charset="0"/>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indent="0" algn="ctr"/>
            <a:fld id="{8FC8F7EC-1ECC-40B7-A90E-5E883A0A4F33}" type="datetime'''''''-''''''''''''''''''''''7''''''%'''''''''''''''''''''''''">
              <a:rPr lang="en-US" altLang="en-US" sz="1200" b="0" smtClean="0"/>
              <a:pPr/>
              <a:t>-7%</a:t>
            </a:fld>
            <a:endParaRPr lang="en-US" sz="1200" b="0" dirty="0">
              <a:latin typeface="+mn-lt"/>
            </a:endParaRPr>
          </a:p>
        </p:txBody>
      </p:sp>
      <p:sp>
        <p:nvSpPr>
          <p:cNvPr id="230" name="Rectangle 229">
            <a:extLst>
              <a:ext uri="{FF2B5EF4-FFF2-40B4-BE49-F238E27FC236}">
                <a16:creationId xmlns:a16="http://schemas.microsoft.com/office/drawing/2014/main" id="{2AC4E2C9-42A3-40BA-8953-480E6E28D79A}"/>
              </a:ext>
            </a:extLst>
          </p:cNvPr>
          <p:cNvSpPr/>
          <p:nvPr/>
        </p:nvSpPr>
        <p:spPr>
          <a:xfrm>
            <a:off x="342900" y="1177955"/>
            <a:ext cx="4110037" cy="322591"/>
          </a:xfrm>
          <a:prstGeom prst="rect">
            <a:avLst/>
          </a:prstGeom>
          <a:solidFill>
            <a:srgbClr val="003091"/>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lstStyle/>
          <a:p>
            <a:pPr algn="ctr" defTabSz="448056">
              <a:spcAft>
                <a:spcPts val="196"/>
              </a:spcAft>
            </a:pPr>
            <a:r>
              <a:rPr lang="en-US" sz="1400" b="0" dirty="0">
                <a:solidFill>
                  <a:schemeClr val="bg1"/>
                </a:solidFill>
                <a:cs typeface="Arial" pitchFamily="34" charset="0"/>
              </a:rPr>
              <a:t>Annualized Performance</a:t>
            </a:r>
          </a:p>
        </p:txBody>
      </p:sp>
      <p:sp>
        <p:nvSpPr>
          <p:cNvPr id="231" name="Rectangle 230">
            <a:extLst>
              <a:ext uri="{FF2B5EF4-FFF2-40B4-BE49-F238E27FC236}">
                <a16:creationId xmlns:a16="http://schemas.microsoft.com/office/drawing/2014/main" id="{1A9C6F42-1A44-43FC-9D7F-0112B0F5C05E}"/>
              </a:ext>
            </a:extLst>
          </p:cNvPr>
          <p:cNvSpPr/>
          <p:nvPr/>
        </p:nvSpPr>
        <p:spPr>
          <a:xfrm>
            <a:off x="4894106" y="2870507"/>
            <a:ext cx="3897469" cy="322591"/>
          </a:xfrm>
          <a:prstGeom prst="rect">
            <a:avLst/>
          </a:prstGeom>
          <a:solidFill>
            <a:srgbClr val="003091"/>
          </a:solidFill>
          <a:ln>
            <a:noFill/>
          </a:ln>
          <a:effectLst/>
        </p:spPr>
        <p:style>
          <a:lnRef idx="1">
            <a:schemeClr val="accent1"/>
          </a:lnRef>
          <a:fillRef idx="3">
            <a:schemeClr val="accent1"/>
          </a:fillRef>
          <a:effectRef idx="2">
            <a:schemeClr val="accent1"/>
          </a:effectRef>
          <a:fontRef idx="minor">
            <a:schemeClr val="lt1"/>
          </a:fontRef>
        </p:style>
        <p:txBody>
          <a:bodyPr lIns="89611" tIns="44806" rIns="89611" bIns="44806" rtlCol="0" anchor="ctr"/>
          <a:lstStyle/>
          <a:p>
            <a:pPr algn="ctr" defTabSz="448056">
              <a:spcAft>
                <a:spcPts val="196"/>
              </a:spcAft>
            </a:pPr>
            <a:r>
              <a:rPr lang="en-US" sz="1400" b="0" dirty="0">
                <a:solidFill>
                  <a:schemeClr val="bg1"/>
                </a:solidFill>
                <a:cs typeface="Arial" pitchFamily="34" charset="0"/>
              </a:rPr>
              <a:t>Value of $10,000 Investment (2000 – 2019)</a:t>
            </a:r>
          </a:p>
        </p:txBody>
      </p:sp>
    </p:spTree>
    <p:extLst>
      <p:ext uri="{BB962C8B-B14F-4D97-AF65-F5344CB8AC3E}">
        <p14:creationId xmlns:p14="http://schemas.microsoft.com/office/powerpoint/2010/main" val="412929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0"/>
                                        </p:tgtEl>
                                        <p:attrNameLst>
                                          <p:attrName>style.visibility</p:attrName>
                                        </p:attrNameLst>
                                      </p:cBhvr>
                                      <p:to>
                                        <p:strVal val="visible"/>
                                      </p:to>
                                    </p:set>
                                    <p:anim calcmode="lin" valueType="num">
                                      <p:cBhvr additive="base">
                                        <p:cTn id="7" dur="250" fill="hold"/>
                                        <p:tgtEl>
                                          <p:spTgt spid="230"/>
                                        </p:tgtEl>
                                        <p:attrNameLst>
                                          <p:attrName>ppt_x</p:attrName>
                                        </p:attrNameLst>
                                      </p:cBhvr>
                                      <p:tavLst>
                                        <p:tav tm="0">
                                          <p:val>
                                            <p:strVal val="0-#ppt_w/2"/>
                                          </p:val>
                                        </p:tav>
                                        <p:tav tm="100000">
                                          <p:val>
                                            <p:strVal val="#ppt_x"/>
                                          </p:val>
                                        </p:tav>
                                      </p:tavLst>
                                    </p:anim>
                                    <p:anim calcmode="lin" valueType="num">
                                      <p:cBhvr additive="base">
                                        <p:cTn id="8" dur="250" fill="hold"/>
                                        <p:tgtEl>
                                          <p:spTgt spid="2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1"/>
                                        </p:tgtEl>
                                        <p:attrNameLst>
                                          <p:attrName>style.visibility</p:attrName>
                                        </p:attrNameLst>
                                      </p:cBhvr>
                                      <p:to>
                                        <p:strVal val="visible"/>
                                      </p:to>
                                    </p:set>
                                    <p:anim calcmode="lin" valueType="num">
                                      <p:cBhvr additive="base">
                                        <p:cTn id="13" dur="250" fill="hold"/>
                                        <p:tgtEl>
                                          <p:spTgt spid="231"/>
                                        </p:tgtEl>
                                        <p:attrNameLst>
                                          <p:attrName>ppt_x</p:attrName>
                                        </p:attrNameLst>
                                      </p:cBhvr>
                                      <p:tavLst>
                                        <p:tav tm="0">
                                          <p:val>
                                            <p:strVal val="0-#ppt_w/2"/>
                                          </p:val>
                                        </p:tav>
                                        <p:tav tm="100000">
                                          <p:val>
                                            <p:strVal val="#ppt_x"/>
                                          </p:val>
                                        </p:tav>
                                      </p:tavLst>
                                    </p:anim>
                                    <p:anim calcmode="lin" valueType="num">
                                      <p:cBhvr additive="base">
                                        <p:cTn id="14" dur="250" fill="hold"/>
                                        <p:tgtEl>
                                          <p:spTgt spid="2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35971" y="1166009"/>
            <a:ext cx="4320693" cy="3381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5"/>
          </a:p>
        </p:txBody>
      </p:sp>
      <p:sp>
        <p:nvSpPr>
          <p:cNvPr id="33" name="Text Placeholder 32">
            <a:extLst>
              <a:ext uri="{FF2B5EF4-FFF2-40B4-BE49-F238E27FC236}">
                <a16:creationId xmlns:a16="http://schemas.microsoft.com/office/drawing/2014/main" id="{FEECDCB3-BE5D-42B8-95DB-CB1CF85FF27B}"/>
              </a:ext>
            </a:extLst>
          </p:cNvPr>
          <p:cNvSpPr>
            <a:spLocks noGrp="1"/>
          </p:cNvSpPr>
          <p:nvPr>
            <p:ph type="body" sz="quarter" idx="12"/>
          </p:nvPr>
        </p:nvSpPr>
        <p:spPr>
          <a:xfrm>
            <a:off x="1540657" y="1741379"/>
            <a:ext cx="2296565" cy="944087"/>
          </a:xfrm>
        </p:spPr>
        <p:txBody>
          <a:bodyPr anchor="t">
            <a:noAutofit/>
          </a:bodyPr>
          <a:lstStyle/>
          <a:p>
            <a:r>
              <a:rPr lang="en-US" sz="3528" dirty="0"/>
              <a:t>Today’s</a:t>
            </a:r>
            <a:br>
              <a:rPr lang="en-US" sz="3528" dirty="0"/>
            </a:br>
            <a:r>
              <a:rPr lang="en-US" sz="3528" dirty="0">
                <a:solidFill>
                  <a:srgbClr val="87CED5"/>
                </a:solidFill>
              </a:rPr>
              <a:t>Presenter</a:t>
            </a:r>
          </a:p>
          <a:p>
            <a:endParaRPr lang="en-US" dirty="0"/>
          </a:p>
        </p:txBody>
      </p:sp>
      <p:sp>
        <p:nvSpPr>
          <p:cNvPr id="34" name="Text Placeholder 33">
            <a:extLst>
              <a:ext uri="{FF2B5EF4-FFF2-40B4-BE49-F238E27FC236}">
                <a16:creationId xmlns:a16="http://schemas.microsoft.com/office/drawing/2014/main" id="{A422B6D3-DE77-4145-97EA-48B8DA000144}"/>
              </a:ext>
            </a:extLst>
          </p:cNvPr>
          <p:cNvSpPr>
            <a:spLocks noGrp="1"/>
          </p:cNvSpPr>
          <p:nvPr>
            <p:ph type="body" sz="quarter" idx="14"/>
          </p:nvPr>
        </p:nvSpPr>
        <p:spPr>
          <a:xfrm>
            <a:off x="1508573" y="2916896"/>
            <a:ext cx="2836713" cy="2678787"/>
          </a:xfrm>
        </p:spPr>
        <p:txBody>
          <a:bodyPr vert="horz" wrap="square" lIns="67211" tIns="33605" rIns="67211" bIns="33605" numCol="1" rtlCol="0" anchor="t" anchorCtr="0" compatLnSpc="1">
            <a:prstTxWarp prst="textNoShape">
              <a:avLst/>
            </a:prstTxWarp>
            <a:normAutofit fontScale="92500" lnSpcReduction="10000"/>
          </a:bodyPr>
          <a:lstStyle/>
          <a:p>
            <a:r>
              <a:rPr lang="en-US" sz="1000" b="1" dirty="0" err="1"/>
              <a:t>Shahar</a:t>
            </a:r>
            <a:r>
              <a:rPr lang="en-US" sz="1000" b="1" dirty="0"/>
              <a:t> </a:t>
            </a:r>
            <a:r>
              <a:rPr lang="en-US" sz="1000" b="1" dirty="0" err="1"/>
              <a:t>Ziv</a:t>
            </a:r>
            <a:r>
              <a:rPr lang="en-US" sz="1000" b="1" dirty="0"/>
              <a:t> </a:t>
            </a:r>
            <a:r>
              <a:rPr lang="en-US" sz="1000" dirty="0"/>
              <a:t>is the co-founder of the Harvard Personal Financial Management </a:t>
            </a:r>
            <a:r>
              <a:rPr lang="en-US" sz="1000" dirty="0" err="1"/>
              <a:t>Wintersession</a:t>
            </a:r>
            <a:r>
              <a:rPr lang="en-US" sz="1000" dirty="0"/>
              <a:t> course and is thrilled to be back to teach the program for the 13</a:t>
            </a:r>
            <a:r>
              <a:rPr lang="en-US" sz="1000" baseline="30000" dirty="0"/>
              <a:t>th</a:t>
            </a:r>
            <a:r>
              <a:rPr lang="en-US" sz="1000" dirty="0"/>
              <a:t> year.  He is a graduate of Cornell and Harvard Business School and currently works at PayPal as the Vice President of Enterprise Services Product and Strategy. He is a contributing writer for Forbes and serves on the Board of Directors of the Harvard University Employees Credit Union (HUECU). </a:t>
            </a:r>
          </a:p>
          <a:p>
            <a:pPr>
              <a:lnSpc>
                <a:spcPct val="125000"/>
              </a:lnSpc>
            </a:pPr>
            <a:endParaRPr lang="en-US" sz="1000" dirty="0">
              <a:latin typeface="Klinic Slab Book"/>
              <a:ea typeface="Open Sans"/>
              <a:cs typeface="Open Sans"/>
            </a:endParaRPr>
          </a:p>
          <a:p>
            <a:r>
              <a:rPr lang="en-US" sz="1000" dirty="0"/>
              <a:t>LinkedIn: </a:t>
            </a:r>
            <a:r>
              <a:rPr lang="en-US" sz="1000" u="sng" dirty="0">
                <a:hlinkClick r:id="rId3"/>
              </a:rPr>
              <a:t>https://www.linkedin.com/in/shaharziv/</a:t>
            </a:r>
            <a:endParaRPr lang="en-US" sz="1000" dirty="0"/>
          </a:p>
          <a:p>
            <a:r>
              <a:rPr lang="en-US" sz="1000" dirty="0"/>
              <a:t>X: @</a:t>
            </a:r>
            <a:r>
              <a:rPr lang="en-US" sz="1000" dirty="0" err="1"/>
              <a:t>ziv_shahar</a:t>
            </a:r>
            <a:endParaRPr lang="en-US" sz="1000" dirty="0"/>
          </a:p>
          <a:p>
            <a:r>
              <a:rPr lang="en-US" sz="1000" dirty="0"/>
              <a:t>Instagram: </a:t>
            </a:r>
            <a:r>
              <a:rPr lang="en-US" sz="1000" dirty="0" err="1"/>
              <a:t>ziv_shahar</a:t>
            </a:r>
            <a:endParaRPr lang="en-US" sz="1000" dirty="0"/>
          </a:p>
          <a:p>
            <a:pPr>
              <a:lnSpc>
                <a:spcPct val="125000"/>
              </a:lnSpc>
            </a:pPr>
            <a:endParaRPr lang="en-US" dirty="0">
              <a:latin typeface="Klinic Slab Book"/>
              <a:ea typeface="Open Sans"/>
              <a:cs typeface="Open Sans"/>
            </a:endParaRPr>
          </a:p>
        </p:txBody>
      </p:sp>
      <p:sp>
        <p:nvSpPr>
          <p:cNvPr id="36" name="Text Placeholder 35">
            <a:extLst>
              <a:ext uri="{FF2B5EF4-FFF2-40B4-BE49-F238E27FC236}">
                <a16:creationId xmlns:a16="http://schemas.microsoft.com/office/drawing/2014/main" id="{A2741481-8121-4EF3-8863-F2124EB02FEE}"/>
              </a:ext>
            </a:extLst>
          </p:cNvPr>
          <p:cNvSpPr>
            <a:spLocks noGrp="1"/>
          </p:cNvSpPr>
          <p:nvPr>
            <p:ph type="body" sz="quarter" idx="48"/>
          </p:nvPr>
        </p:nvSpPr>
        <p:spPr>
          <a:xfrm>
            <a:off x="6023811" y="4310012"/>
            <a:ext cx="1839231" cy="911693"/>
          </a:xfrm>
        </p:spPr>
        <p:txBody>
          <a:bodyPr vert="horz" wrap="square" lIns="67211" tIns="33605" rIns="67211" bIns="33605" numCol="1" rtlCol="0" anchor="t" anchorCtr="0" compatLnSpc="1">
            <a:prstTxWarp prst="textNoShape">
              <a:avLst/>
            </a:prstTxWarp>
            <a:normAutofit/>
          </a:bodyPr>
          <a:lstStyle/>
          <a:p>
            <a:pPr algn="r"/>
            <a:r>
              <a:rPr lang="en-US" sz="1000" dirty="0"/>
              <a:t>Vice President of Enterprise Services </a:t>
            </a:r>
            <a:r>
              <a:rPr lang="en-US" sz="1000" dirty="0" smtClean="0"/>
              <a:t>Product at </a:t>
            </a:r>
            <a:r>
              <a:rPr lang="en-US" sz="1000" dirty="0" err="1" smtClean="0"/>
              <a:t>Paypal</a:t>
            </a:r>
            <a:endParaRPr lang="en-US" sz="1000" dirty="0"/>
          </a:p>
        </p:txBody>
      </p:sp>
      <p:sp>
        <p:nvSpPr>
          <p:cNvPr id="37" name="Text Placeholder 36">
            <a:extLst>
              <a:ext uri="{FF2B5EF4-FFF2-40B4-BE49-F238E27FC236}">
                <a16:creationId xmlns:a16="http://schemas.microsoft.com/office/drawing/2014/main" id="{99C2DC48-EF46-40E2-8DEF-B96D9ABD4AB8}"/>
              </a:ext>
            </a:extLst>
          </p:cNvPr>
          <p:cNvSpPr>
            <a:spLocks noGrp="1"/>
          </p:cNvSpPr>
          <p:nvPr>
            <p:ph type="body" sz="quarter" idx="49"/>
          </p:nvPr>
        </p:nvSpPr>
        <p:spPr>
          <a:xfrm>
            <a:off x="6616842" y="4054893"/>
            <a:ext cx="1246200" cy="213704"/>
          </a:xfrm>
        </p:spPr>
        <p:txBody>
          <a:bodyPr vert="horz" wrap="square" lIns="67211" tIns="33605" rIns="67211" bIns="33605" numCol="1" rtlCol="0" anchor="t" anchorCtr="0" compatLnSpc="1">
            <a:prstTxWarp prst="textNoShape">
              <a:avLst/>
            </a:prstTxWarp>
            <a:noAutofit/>
          </a:bodyPr>
          <a:lstStyle/>
          <a:p>
            <a:pPr algn="r"/>
            <a:r>
              <a:rPr lang="en-US" sz="1400" b="1" dirty="0" err="1"/>
              <a:t>Shahar</a:t>
            </a:r>
            <a:r>
              <a:rPr lang="en-US" sz="1400" b="1" dirty="0"/>
              <a:t> </a:t>
            </a:r>
            <a:r>
              <a:rPr lang="en-US" sz="1400" b="1" dirty="0" err="1"/>
              <a:t>Ziv</a:t>
            </a:r>
            <a:r>
              <a:rPr lang="en-US" sz="1400" b="1" dirty="0"/>
              <a:t> </a:t>
            </a:r>
            <a:endParaRPr lang="en-US" sz="2000" dirty="0"/>
          </a:p>
        </p:txBody>
      </p:sp>
      <p:pic>
        <p:nvPicPr>
          <p:cNvPr id="5" name="Picture Placeholder 4">
            <a:extLst>
              <a:ext uri="{FF2B5EF4-FFF2-40B4-BE49-F238E27FC236}">
                <a16:creationId xmlns:a16="http://schemas.microsoft.com/office/drawing/2014/main" id="{AF3C7853-0AE1-47B5-B83A-63573B2968EA}"/>
              </a:ext>
            </a:extLst>
          </p:cNvPr>
          <p:cNvPicPr>
            <a:picLocks noGrp="1" noChangeAspect="1"/>
          </p:cNvPicPr>
          <p:nvPr>
            <p:ph type="pic" sz="quarter" idx="37"/>
          </p:nvPr>
        </p:nvPicPr>
        <p:blipFill>
          <a:blip r:embed="rId4" cstate="print">
            <a:extLst>
              <a:ext uri="{28A0092B-C50C-407E-A947-70E740481C1C}">
                <a14:useLocalDpi xmlns:a14="http://schemas.microsoft.com/office/drawing/2010/main" val="0"/>
              </a:ext>
            </a:extLst>
          </a:blip>
          <a:stretch>
            <a:fillRect/>
          </a:stretch>
        </p:blipFill>
        <p:spPr>
          <a:xfrm>
            <a:off x="5663694" y="1741379"/>
            <a:ext cx="2020063" cy="2181869"/>
          </a:xfrm>
        </p:spPr>
      </p:pic>
      <p:sp>
        <p:nvSpPr>
          <p:cNvPr id="3" name="Rectangle 2"/>
          <p:cNvSpPr/>
          <p:nvPr/>
        </p:nvSpPr>
        <p:spPr>
          <a:xfrm>
            <a:off x="7683757" y="1741379"/>
            <a:ext cx="95897" cy="2181869"/>
          </a:xfrm>
          <a:prstGeom prst="rect">
            <a:avLst/>
          </a:prstGeom>
          <a:solidFill>
            <a:srgbClr val="C2E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5">
              <a:solidFill>
                <a:srgbClr val="87CED5"/>
              </a:solidFill>
            </a:endParaRPr>
          </a:p>
        </p:txBody>
      </p:sp>
      <p:sp>
        <p:nvSpPr>
          <p:cNvPr id="10" name="Rectangle 9"/>
          <p:cNvSpPr/>
          <p:nvPr/>
        </p:nvSpPr>
        <p:spPr bwMode="auto">
          <a:xfrm>
            <a:off x="6817895" y="6063916"/>
            <a:ext cx="2029326" cy="56949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856953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E1DD52-1608-4A3A-A7F0-9DD597F7649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9" name="think-cell Slide" r:id="rId6" imgW="261" imgH="264" progId="TCLayout.ActiveDocument.1">
                  <p:embed/>
                </p:oleObj>
              </mc:Choice>
              <mc:Fallback>
                <p:oleObj name="think-cell Slide" r:id="rId6" imgW="261" imgH="264" progId="TCLayout.ActiveDocument.1">
                  <p:embed/>
                  <p:pic>
                    <p:nvPicPr>
                      <p:cNvPr id="3" name="Object 2" hidden="1">
                        <a:extLst>
                          <a:ext uri="{FF2B5EF4-FFF2-40B4-BE49-F238E27FC236}">
                            <a16:creationId xmlns:a16="http://schemas.microsoft.com/office/drawing/2014/main" id="{9BE1DD52-1608-4A3A-A7F0-9DD597F7649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05D2992-4EF7-4AB9-909C-1DACC303C421}"/>
              </a:ext>
            </a:extLst>
          </p:cNvPr>
          <p:cNvSpPr/>
          <p:nvPr>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endParaRPr kumimoji="0" lang="en-US" sz="4800" b="0" u="none" strike="noStrike" cap="none" normalizeH="0" dirty="0">
              <a:ln>
                <a:noFill/>
              </a:ln>
              <a:solidFill>
                <a:schemeClr val="tx1"/>
              </a:solidFill>
              <a:effectLst/>
              <a:latin typeface="Bebas Neue Bold" panose="020B0604020202020204" charset="0"/>
              <a:ea typeface="+mj-ea"/>
              <a:cs typeface="+mj-cs"/>
              <a:sym typeface="Bebas Neue Bold" panose="020B0604020202020204" charset="0"/>
            </a:endParaRPr>
          </a:p>
        </p:txBody>
      </p:sp>
      <p:sp>
        <p:nvSpPr>
          <p:cNvPr id="13314" name="Title 1"/>
          <p:cNvSpPr>
            <a:spLocks noGrp="1"/>
          </p:cNvSpPr>
          <p:nvPr>
            <p:ph type="title"/>
          </p:nvPr>
        </p:nvSpPr>
        <p:spPr>
          <a:xfrm>
            <a:off x="866194" y="280253"/>
            <a:ext cx="8618537" cy="738664"/>
          </a:xfrm>
        </p:spPr>
        <p:txBody>
          <a:bodyPr vert="horz"/>
          <a:lstStyle/>
          <a:p>
            <a:r>
              <a:rPr lang="en-US" sz="4800" b="0" dirty="0"/>
              <a:t>The data</a:t>
            </a:r>
          </a:p>
        </p:txBody>
      </p:sp>
      <p:cxnSp>
        <p:nvCxnSpPr>
          <p:cNvPr id="10" name="Straight Connector 9"/>
          <p:cNvCxnSpPr/>
          <p:nvPr/>
        </p:nvCxnSpPr>
        <p:spPr>
          <a:xfrm>
            <a:off x="755009" y="1061185"/>
            <a:ext cx="7752454"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
        <p:nvSpPr>
          <p:cNvPr id="8" name="TextBox 7">
            <a:extLst>
              <a:ext uri="{FF2B5EF4-FFF2-40B4-BE49-F238E27FC236}">
                <a16:creationId xmlns:a16="http://schemas.microsoft.com/office/drawing/2014/main" id="{809A7908-E8B2-52C3-F630-4DB3EA3D12A5}"/>
              </a:ext>
            </a:extLst>
          </p:cNvPr>
          <p:cNvSpPr txBox="1"/>
          <p:nvPr/>
        </p:nvSpPr>
        <p:spPr>
          <a:xfrm>
            <a:off x="627895" y="1259833"/>
            <a:ext cx="2963760" cy="523220"/>
          </a:xfrm>
          <a:prstGeom prst="rect">
            <a:avLst/>
          </a:prstGeom>
          <a:noFill/>
        </p:spPr>
        <p:txBody>
          <a:bodyPr wrap="square" rtlCol="0">
            <a:noAutofit/>
          </a:bodyPr>
          <a:lstStyle/>
          <a:p>
            <a:pPr algn="ctr"/>
            <a:r>
              <a:rPr lang="en-US" sz="4000" dirty="0">
                <a:solidFill>
                  <a:srgbClr val="0070C0"/>
                </a:solidFill>
              </a:rPr>
              <a:t>15.2%</a:t>
            </a:r>
          </a:p>
        </p:txBody>
      </p:sp>
      <p:sp>
        <p:nvSpPr>
          <p:cNvPr id="11" name="TextBox 10">
            <a:extLst>
              <a:ext uri="{FF2B5EF4-FFF2-40B4-BE49-F238E27FC236}">
                <a16:creationId xmlns:a16="http://schemas.microsoft.com/office/drawing/2014/main" id="{FC6460D7-5F1B-954A-95C1-3CB418B8D812}"/>
              </a:ext>
            </a:extLst>
          </p:cNvPr>
          <p:cNvSpPr txBox="1"/>
          <p:nvPr/>
        </p:nvSpPr>
        <p:spPr>
          <a:xfrm>
            <a:off x="627895" y="1923733"/>
            <a:ext cx="2963760" cy="584775"/>
          </a:xfrm>
          <a:prstGeom prst="rect">
            <a:avLst/>
          </a:prstGeom>
          <a:noFill/>
        </p:spPr>
        <p:txBody>
          <a:bodyPr wrap="square" rtlCol="0">
            <a:noAutofit/>
          </a:bodyPr>
          <a:lstStyle/>
          <a:p>
            <a:pPr algn="ctr"/>
            <a:r>
              <a:rPr lang="en-US" sz="2400" b="0" dirty="0"/>
              <a:t>Gain during 1</a:t>
            </a:r>
            <a:r>
              <a:rPr lang="en-US" sz="2400" b="0" baseline="30000" dirty="0"/>
              <a:t>st</a:t>
            </a:r>
            <a:r>
              <a:rPr lang="en-US" sz="2400" b="0" dirty="0"/>
              <a:t> month of a bull market (since 1928)</a:t>
            </a:r>
          </a:p>
        </p:txBody>
      </p:sp>
      <p:sp>
        <p:nvSpPr>
          <p:cNvPr id="14" name="TextBox 13">
            <a:extLst>
              <a:ext uri="{FF2B5EF4-FFF2-40B4-BE49-F238E27FC236}">
                <a16:creationId xmlns:a16="http://schemas.microsoft.com/office/drawing/2014/main" id="{297AB5EC-9786-F9CF-214A-C3BE8255DC35}"/>
              </a:ext>
            </a:extLst>
          </p:cNvPr>
          <p:cNvSpPr txBox="1"/>
          <p:nvPr/>
        </p:nvSpPr>
        <p:spPr>
          <a:xfrm>
            <a:off x="627895" y="3477437"/>
            <a:ext cx="2963760" cy="523220"/>
          </a:xfrm>
          <a:prstGeom prst="rect">
            <a:avLst/>
          </a:prstGeom>
          <a:noFill/>
        </p:spPr>
        <p:txBody>
          <a:bodyPr wrap="square" rtlCol="0">
            <a:noAutofit/>
          </a:bodyPr>
          <a:lstStyle/>
          <a:p>
            <a:pPr algn="ctr"/>
            <a:r>
              <a:rPr lang="en-US" sz="4000" dirty="0">
                <a:solidFill>
                  <a:srgbClr val="00B050"/>
                </a:solidFill>
              </a:rPr>
              <a:t>31.6%</a:t>
            </a:r>
          </a:p>
        </p:txBody>
      </p:sp>
      <p:sp>
        <p:nvSpPr>
          <p:cNvPr id="15" name="TextBox 14">
            <a:extLst>
              <a:ext uri="{FF2B5EF4-FFF2-40B4-BE49-F238E27FC236}">
                <a16:creationId xmlns:a16="http://schemas.microsoft.com/office/drawing/2014/main" id="{9CC3CEF6-8722-B4BA-070D-1391AFF8FCEA}"/>
              </a:ext>
            </a:extLst>
          </p:cNvPr>
          <p:cNvSpPr txBox="1"/>
          <p:nvPr/>
        </p:nvSpPr>
        <p:spPr>
          <a:xfrm>
            <a:off x="627895" y="4141337"/>
            <a:ext cx="2963760" cy="584775"/>
          </a:xfrm>
          <a:prstGeom prst="rect">
            <a:avLst/>
          </a:prstGeom>
          <a:noFill/>
        </p:spPr>
        <p:txBody>
          <a:bodyPr wrap="square" rtlCol="0">
            <a:noAutofit/>
          </a:bodyPr>
          <a:lstStyle/>
          <a:p>
            <a:pPr algn="ctr"/>
            <a:r>
              <a:rPr lang="en-US" sz="2400" b="0" dirty="0"/>
              <a:t>Gain during first 3 months of a bull market (since 1928)</a:t>
            </a:r>
          </a:p>
        </p:txBody>
      </p:sp>
      <p:sp>
        <p:nvSpPr>
          <p:cNvPr id="16" name="TextBox 15">
            <a:extLst>
              <a:ext uri="{FF2B5EF4-FFF2-40B4-BE49-F238E27FC236}">
                <a16:creationId xmlns:a16="http://schemas.microsoft.com/office/drawing/2014/main" id="{9C169787-2CD9-E096-0E95-F5EC50F70E9C}"/>
              </a:ext>
            </a:extLst>
          </p:cNvPr>
          <p:cNvSpPr txBox="1"/>
          <p:nvPr/>
        </p:nvSpPr>
        <p:spPr>
          <a:xfrm>
            <a:off x="521208" y="5490248"/>
            <a:ext cx="7987049" cy="751250"/>
          </a:xfrm>
          <a:prstGeom prst="rect">
            <a:avLst/>
          </a:prstGeom>
          <a:solidFill>
            <a:schemeClr val="tx2"/>
          </a:solidFill>
          <a:ln w="9525">
            <a:solidFill>
              <a:srgbClr val="002060"/>
            </a:solidFill>
            <a:miter lim="800000"/>
            <a:headEnd/>
            <a:tailEnd/>
          </a:ln>
        </p:spPr>
        <p:txBody>
          <a:bodyPr anchor="ctr"/>
          <a:lstStyle>
            <a:defPPr>
              <a:defRPr lang="en-US"/>
            </a:defPPr>
            <a:lvl1pPr algn="ctr">
              <a:defRPr sz="2400">
                <a:solidFill>
                  <a:schemeClr val="bg1"/>
                </a:solidFill>
                <a:latin typeface="+mn-lt"/>
              </a:defRPr>
            </a:lvl1pPr>
          </a:lstStyle>
          <a:p>
            <a:r>
              <a:rPr lang="en-US" dirty="0"/>
              <a:t>Stock surges have often begun when the outlook was bleak (i.e., they are hard to time)</a:t>
            </a:r>
          </a:p>
        </p:txBody>
      </p:sp>
      <p:pic>
        <p:nvPicPr>
          <p:cNvPr id="36868" name="Picture 4" descr="Market Milestones as the Bull Market Turns 10">
            <a:extLst>
              <a:ext uri="{FF2B5EF4-FFF2-40B4-BE49-F238E27FC236}">
                <a16:creationId xmlns:a16="http://schemas.microsoft.com/office/drawing/2014/main" id="{646AE9BA-DBC5-3D7A-20F6-2A8AC629D25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9392" y="1723504"/>
            <a:ext cx="4506605" cy="3004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66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E1DD52-1608-4A3A-A7F0-9DD597F7649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3" name="think-cell Slide" r:id="rId6" imgW="261" imgH="264" progId="TCLayout.ActiveDocument.1">
                  <p:embed/>
                </p:oleObj>
              </mc:Choice>
              <mc:Fallback>
                <p:oleObj name="think-cell Slide" r:id="rId6" imgW="261" imgH="264" progId="TCLayout.ActiveDocument.1">
                  <p:embed/>
                  <p:pic>
                    <p:nvPicPr>
                      <p:cNvPr id="3" name="Object 2" hidden="1">
                        <a:extLst>
                          <a:ext uri="{FF2B5EF4-FFF2-40B4-BE49-F238E27FC236}">
                            <a16:creationId xmlns:a16="http://schemas.microsoft.com/office/drawing/2014/main" id="{9BE1DD52-1608-4A3A-A7F0-9DD597F7649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05D2992-4EF7-4AB9-909C-1DACC303C421}"/>
              </a:ext>
            </a:extLst>
          </p:cNvPr>
          <p:cNvSpPr/>
          <p:nvPr>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endParaRPr kumimoji="0" lang="en-US" sz="4800" b="0" u="none" strike="noStrike" cap="none" normalizeH="0" dirty="0">
              <a:ln>
                <a:noFill/>
              </a:ln>
              <a:solidFill>
                <a:schemeClr val="tx1"/>
              </a:solidFill>
              <a:effectLst/>
              <a:latin typeface="Bebas Neue Bold" panose="020B0604020202020204" charset="0"/>
              <a:ea typeface="+mj-ea"/>
              <a:cs typeface="+mj-cs"/>
              <a:sym typeface="Bebas Neue Bold" panose="020B0604020202020204" charset="0"/>
            </a:endParaRPr>
          </a:p>
        </p:txBody>
      </p:sp>
      <p:sp>
        <p:nvSpPr>
          <p:cNvPr id="13314" name="Title 1"/>
          <p:cNvSpPr>
            <a:spLocks noGrp="1"/>
          </p:cNvSpPr>
          <p:nvPr>
            <p:ph type="title"/>
          </p:nvPr>
        </p:nvSpPr>
        <p:spPr>
          <a:xfrm>
            <a:off x="866194" y="280253"/>
            <a:ext cx="8618537" cy="738664"/>
          </a:xfrm>
        </p:spPr>
        <p:txBody>
          <a:bodyPr vert="horz"/>
          <a:lstStyle/>
          <a:p>
            <a:r>
              <a:rPr lang="en-US" sz="4800" b="0" dirty="0"/>
              <a:t>Real example from November 2022</a:t>
            </a:r>
          </a:p>
        </p:txBody>
      </p:sp>
      <p:cxnSp>
        <p:nvCxnSpPr>
          <p:cNvPr id="10" name="Straight Connector 9"/>
          <p:cNvCxnSpPr/>
          <p:nvPr/>
        </p:nvCxnSpPr>
        <p:spPr>
          <a:xfrm>
            <a:off x="755009" y="1061185"/>
            <a:ext cx="7752454"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pic>
        <p:nvPicPr>
          <p:cNvPr id="1026" name="Picture 2" descr="Image">
            <a:extLst>
              <a:ext uri="{FF2B5EF4-FFF2-40B4-BE49-F238E27FC236}">
                <a16:creationId xmlns:a16="http://schemas.microsoft.com/office/drawing/2014/main" id="{3E2C2A4A-3488-D80C-0D4D-85DA399D6C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009" y="1630716"/>
            <a:ext cx="3810000" cy="50482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3558DB7-38BC-ED28-972A-6EB54A8EE1BB}"/>
              </a:ext>
            </a:extLst>
          </p:cNvPr>
          <p:cNvSpPr/>
          <p:nvPr/>
        </p:nvSpPr>
        <p:spPr bwMode="auto">
          <a:xfrm>
            <a:off x="755009" y="4837177"/>
            <a:ext cx="3917575" cy="246885"/>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
        <p:nvSpPr>
          <p:cNvPr id="12" name="TextBox 11">
            <a:extLst>
              <a:ext uri="{FF2B5EF4-FFF2-40B4-BE49-F238E27FC236}">
                <a16:creationId xmlns:a16="http://schemas.microsoft.com/office/drawing/2014/main" id="{38488E24-32A4-38B4-D50C-D43BA7552357}"/>
              </a:ext>
            </a:extLst>
          </p:cNvPr>
          <p:cNvSpPr txBox="1"/>
          <p:nvPr/>
        </p:nvSpPr>
        <p:spPr>
          <a:xfrm>
            <a:off x="755009" y="1256660"/>
            <a:ext cx="3810000" cy="331787"/>
          </a:xfrm>
          <a:prstGeom prst="rect">
            <a:avLst/>
          </a:prstGeom>
          <a:solidFill>
            <a:schemeClr val="tx2"/>
          </a:solidFill>
        </p:spPr>
        <p:txBody>
          <a:bodyPr wrap="square" rtlCol="0" anchor="ctr">
            <a:noAutofit/>
          </a:bodyPr>
          <a:lstStyle/>
          <a:p>
            <a:pPr algn="ctr"/>
            <a:r>
              <a:rPr lang="en-US" sz="1800" b="0" dirty="0">
                <a:solidFill>
                  <a:schemeClr val="accent3"/>
                </a:solidFill>
                <a:latin typeface="+mn-lt"/>
              </a:rPr>
              <a:t>Top 20 increases since 1971</a:t>
            </a:r>
          </a:p>
        </p:txBody>
      </p:sp>
      <p:sp>
        <p:nvSpPr>
          <p:cNvPr id="18" name="TextBox 17">
            <a:extLst>
              <a:ext uri="{FF2B5EF4-FFF2-40B4-BE49-F238E27FC236}">
                <a16:creationId xmlns:a16="http://schemas.microsoft.com/office/drawing/2014/main" id="{84ECCA99-B377-FE92-83F6-3C078B08833D}"/>
              </a:ext>
            </a:extLst>
          </p:cNvPr>
          <p:cNvSpPr txBox="1"/>
          <p:nvPr/>
        </p:nvSpPr>
        <p:spPr>
          <a:xfrm>
            <a:off x="5135887" y="2376797"/>
            <a:ext cx="2963760" cy="523220"/>
          </a:xfrm>
          <a:prstGeom prst="rect">
            <a:avLst/>
          </a:prstGeom>
          <a:noFill/>
        </p:spPr>
        <p:txBody>
          <a:bodyPr wrap="square" rtlCol="0">
            <a:noAutofit/>
          </a:bodyPr>
          <a:lstStyle/>
          <a:p>
            <a:pPr algn="ctr"/>
            <a:r>
              <a:rPr lang="en-US" sz="6000" dirty="0">
                <a:solidFill>
                  <a:srgbClr val="0070C0"/>
                </a:solidFill>
              </a:rPr>
              <a:t>16</a:t>
            </a:r>
          </a:p>
        </p:txBody>
      </p:sp>
      <p:sp>
        <p:nvSpPr>
          <p:cNvPr id="19" name="TextBox 18">
            <a:extLst>
              <a:ext uri="{FF2B5EF4-FFF2-40B4-BE49-F238E27FC236}">
                <a16:creationId xmlns:a16="http://schemas.microsoft.com/office/drawing/2014/main" id="{8B4713E6-43E2-ED1F-0629-49A56D1073E9}"/>
              </a:ext>
            </a:extLst>
          </p:cNvPr>
          <p:cNvSpPr txBox="1"/>
          <p:nvPr/>
        </p:nvSpPr>
        <p:spPr>
          <a:xfrm>
            <a:off x="5135887" y="3360737"/>
            <a:ext cx="2963760" cy="2584714"/>
          </a:xfrm>
          <a:prstGeom prst="rect">
            <a:avLst/>
          </a:prstGeom>
          <a:noFill/>
        </p:spPr>
        <p:txBody>
          <a:bodyPr wrap="square" rtlCol="0">
            <a:noAutofit/>
          </a:bodyPr>
          <a:lstStyle/>
          <a:p>
            <a:pPr algn="ctr"/>
            <a:r>
              <a:rPr lang="en-US" sz="2400" b="0" dirty="0"/>
              <a:t>of the top 20 single-day increases since 1971 came during a bear market</a:t>
            </a:r>
          </a:p>
        </p:txBody>
      </p:sp>
      <p:sp>
        <p:nvSpPr>
          <p:cNvPr id="20" name="Rectangle 19">
            <a:extLst>
              <a:ext uri="{FF2B5EF4-FFF2-40B4-BE49-F238E27FC236}">
                <a16:creationId xmlns:a16="http://schemas.microsoft.com/office/drawing/2014/main" id="{8036E9A7-CAE6-6570-9D68-8CE64EEC650C}"/>
              </a:ext>
            </a:extLst>
          </p:cNvPr>
          <p:cNvSpPr/>
          <p:nvPr/>
        </p:nvSpPr>
        <p:spPr bwMode="auto">
          <a:xfrm>
            <a:off x="5120640" y="2331720"/>
            <a:ext cx="2980944" cy="309981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85166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39E09E7A-40EE-4110-B453-FDAB6E113170}"/>
              </a:ext>
            </a:extLst>
          </p:cNvPr>
          <p:cNvSpPr>
            <a:spLocks noGrp="1"/>
          </p:cNvSpPr>
          <p:nvPr>
            <p:ph type="body" sz="quarter" idx="12"/>
          </p:nvPr>
        </p:nvSpPr>
        <p:spPr>
          <a:xfrm>
            <a:off x="2271583" y="1807604"/>
            <a:ext cx="4418273" cy="1059009"/>
          </a:xfrm>
        </p:spPr>
        <p:txBody>
          <a:bodyPr>
            <a:normAutofit/>
          </a:bodyPr>
          <a:lstStyle/>
          <a:p>
            <a:r>
              <a:rPr lang="en-US" dirty="0"/>
              <a:t>Disclaimer</a:t>
            </a:r>
          </a:p>
        </p:txBody>
      </p:sp>
      <p:sp>
        <p:nvSpPr>
          <p:cNvPr id="19" name="Subtitle 1">
            <a:extLst>
              <a:ext uri="{FF2B5EF4-FFF2-40B4-BE49-F238E27FC236}">
                <a16:creationId xmlns:a16="http://schemas.microsoft.com/office/drawing/2014/main" id="{3BD4FD97-65AC-4B73-8183-331BC199A68F}"/>
              </a:ext>
            </a:extLst>
          </p:cNvPr>
          <p:cNvSpPr txBox="1">
            <a:spLocks/>
          </p:cNvSpPr>
          <p:nvPr/>
        </p:nvSpPr>
        <p:spPr>
          <a:xfrm>
            <a:off x="1037835" y="2916741"/>
            <a:ext cx="6885768" cy="1582124"/>
          </a:xfrm>
          <a:prstGeom prst="rect">
            <a:avLst/>
          </a:prstGeom>
        </p:spPr>
        <p:txBody>
          <a:bodyPr anchor="t" anchorCtr="0"/>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lgn="ctr" defTabSz="303357">
              <a:lnSpc>
                <a:spcPct val="150000"/>
              </a:lnSpc>
              <a:buNone/>
              <a:defRPr/>
            </a:pPr>
            <a:r>
              <a:rPr lang="en-US" sz="1470" kern="0" dirty="0">
                <a:solidFill>
                  <a:prstClr val="black"/>
                </a:solidFill>
              </a:rPr>
              <a:t>This presentation is a general overview of principles you may want to consider. Only you can decide what is best for you. This presentation is educational in nature and is not intended to be, and should not be construed as tax, legal or investment advice. You should always consult a certified advisor for advice on your specific situation. The examples used in this presentation are for illustrative purposes only.</a:t>
            </a:r>
          </a:p>
        </p:txBody>
      </p:sp>
    </p:spTree>
    <p:extLst>
      <p:ext uri="{BB962C8B-B14F-4D97-AF65-F5344CB8AC3E}">
        <p14:creationId xmlns:p14="http://schemas.microsoft.com/office/powerpoint/2010/main" val="3343551979"/>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nowy mountain with trees and clouds&#10;&#10;Description automatically generated">
            <a:extLst>
              <a:ext uri="{FF2B5EF4-FFF2-40B4-BE49-F238E27FC236}">
                <a16:creationId xmlns:a16="http://schemas.microsoft.com/office/drawing/2014/main" id="{AFE523D6-7841-47EC-B6FC-983BC4547140}"/>
              </a:ext>
            </a:extLst>
          </p:cNvPr>
          <p:cNvPicPr>
            <a:picLocks noGrp="1" noChangeAspect="1"/>
          </p:cNvPicPr>
          <p:nvPr>
            <p:ph type="pic" sz="quarter" idx="10"/>
          </p:nvPr>
        </p:nvPicPr>
        <p:blipFill rotWithShape="1">
          <a:blip r:embed="rId2"/>
          <a:srcRect l="1274" r="1274"/>
          <a:stretch/>
        </p:blipFill>
        <p:spPr>
          <a:xfrm>
            <a:off x="-1286510" y="82549"/>
            <a:ext cx="12688563" cy="8051127"/>
          </a:xfrm>
          <a:prstGeom prst="rect">
            <a:avLst/>
          </a:prstGeom>
        </p:spPr>
      </p:pic>
      <p:sp>
        <p:nvSpPr>
          <p:cNvPr id="2" name="Rectangle 1">
            <a:extLst>
              <a:ext uri="{FF2B5EF4-FFF2-40B4-BE49-F238E27FC236}">
                <a16:creationId xmlns:a16="http://schemas.microsoft.com/office/drawing/2014/main" id="{AD962A01-6AE2-3E94-261B-E45131309078}"/>
              </a:ext>
            </a:extLst>
          </p:cNvPr>
          <p:cNvSpPr/>
          <p:nvPr/>
        </p:nvSpPr>
        <p:spPr>
          <a:xfrm>
            <a:off x="-1695753" y="-450313"/>
            <a:ext cx="14409668" cy="9116851"/>
          </a:xfrm>
          <a:prstGeom prst="rect">
            <a:avLst/>
          </a:prstGeom>
          <a:solidFill>
            <a:srgbClr val="000000">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35"/>
          </a:p>
        </p:txBody>
      </p:sp>
      <p:sp>
        <p:nvSpPr>
          <p:cNvPr id="8" name="Subtitle 4">
            <a:extLst>
              <a:ext uri="{FF2B5EF4-FFF2-40B4-BE49-F238E27FC236}">
                <a16:creationId xmlns:a16="http://schemas.microsoft.com/office/drawing/2014/main" id="{4629126B-8A12-F046-8967-3BB074B17A21}"/>
              </a:ext>
            </a:extLst>
          </p:cNvPr>
          <p:cNvSpPr txBox="1">
            <a:spLocks/>
          </p:cNvSpPr>
          <p:nvPr/>
        </p:nvSpPr>
        <p:spPr>
          <a:xfrm>
            <a:off x="-1138919" y="2569738"/>
            <a:ext cx="11222800" cy="791164"/>
          </a:xfrm>
          <a:prstGeom prst="rect">
            <a:avLst/>
          </a:prstGeom>
        </p:spPr>
        <p:txBody>
          <a:bodyPr vert="horz" lIns="67211" tIns="33605" rIns="67211" bIns="33605"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4410" dirty="0">
                <a:solidFill>
                  <a:srgbClr val="C2E4E8"/>
                </a:solidFill>
                <a:latin typeface="Klinic Slab Bold"/>
                <a:ea typeface="Open Sans"/>
                <a:cs typeface="Open Sans"/>
              </a:rPr>
              <a:t>More Questions?</a:t>
            </a:r>
          </a:p>
        </p:txBody>
      </p:sp>
    </p:spTree>
    <p:extLst>
      <p:ext uri="{BB962C8B-B14F-4D97-AF65-F5344CB8AC3E}">
        <p14:creationId xmlns:p14="http://schemas.microsoft.com/office/powerpoint/2010/main" val="32589500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nowy mountain with trees and clouds&#10;&#10;Description automatically generated">
            <a:extLst>
              <a:ext uri="{FF2B5EF4-FFF2-40B4-BE49-F238E27FC236}">
                <a16:creationId xmlns:a16="http://schemas.microsoft.com/office/drawing/2014/main" id="{AFE523D6-7841-47EC-B6FC-983BC4547140}"/>
              </a:ext>
            </a:extLst>
          </p:cNvPr>
          <p:cNvPicPr>
            <a:picLocks noGrp="1" noChangeAspect="1"/>
          </p:cNvPicPr>
          <p:nvPr>
            <p:ph type="pic" sz="quarter" idx="10"/>
          </p:nvPr>
        </p:nvPicPr>
        <p:blipFill rotWithShape="1">
          <a:blip r:embed="rId2"/>
          <a:srcRect l="1274" r="1274"/>
          <a:stretch/>
        </p:blipFill>
        <p:spPr>
          <a:xfrm>
            <a:off x="-1286510" y="82549"/>
            <a:ext cx="12688563" cy="8051127"/>
          </a:xfrm>
          <a:prstGeom prst="rect">
            <a:avLst/>
          </a:prstGeom>
        </p:spPr>
      </p:pic>
      <p:sp>
        <p:nvSpPr>
          <p:cNvPr id="2" name="Rectangle 1">
            <a:extLst>
              <a:ext uri="{FF2B5EF4-FFF2-40B4-BE49-F238E27FC236}">
                <a16:creationId xmlns:a16="http://schemas.microsoft.com/office/drawing/2014/main" id="{AD962A01-6AE2-3E94-261B-E45131309078}"/>
              </a:ext>
            </a:extLst>
          </p:cNvPr>
          <p:cNvSpPr/>
          <p:nvPr/>
        </p:nvSpPr>
        <p:spPr>
          <a:xfrm>
            <a:off x="-1758763" y="-487097"/>
            <a:ext cx="14409668" cy="9116851"/>
          </a:xfrm>
          <a:prstGeom prst="rect">
            <a:avLst/>
          </a:prstGeom>
          <a:solidFill>
            <a:srgbClr val="000000">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35"/>
          </a:p>
        </p:txBody>
      </p:sp>
      <p:sp>
        <p:nvSpPr>
          <p:cNvPr id="8" name="Subtitle 4">
            <a:extLst>
              <a:ext uri="{FF2B5EF4-FFF2-40B4-BE49-F238E27FC236}">
                <a16:creationId xmlns:a16="http://schemas.microsoft.com/office/drawing/2014/main" id="{4629126B-8A12-F046-8967-3BB074B17A21}"/>
              </a:ext>
            </a:extLst>
          </p:cNvPr>
          <p:cNvSpPr txBox="1">
            <a:spLocks/>
          </p:cNvSpPr>
          <p:nvPr/>
        </p:nvSpPr>
        <p:spPr>
          <a:xfrm>
            <a:off x="-1405006" y="3309948"/>
            <a:ext cx="11636721" cy="791164"/>
          </a:xfrm>
          <a:prstGeom prst="rect">
            <a:avLst/>
          </a:prstGeom>
        </p:spPr>
        <p:txBody>
          <a:bodyPr vert="horz" lIns="67211" tIns="33605" rIns="67211" bIns="33605"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3528" i="1" dirty="0">
                <a:solidFill>
                  <a:schemeClr val="bg1"/>
                </a:solidFill>
                <a:latin typeface="Klinic Slab Medium" pitchFamily="50" charset="0"/>
              </a:rPr>
              <a:t>Thank you!</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3333" y="1722172"/>
            <a:ext cx="1973247" cy="399085"/>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7042" y="1433554"/>
            <a:ext cx="1059611" cy="687702"/>
          </a:xfrm>
          <a:prstGeom prst="rect">
            <a:avLst/>
          </a:prstGeom>
        </p:spPr>
      </p:pic>
      <p:sp>
        <p:nvSpPr>
          <p:cNvPr id="9" name="Subtitle 4">
            <a:extLst>
              <a:ext uri="{FF2B5EF4-FFF2-40B4-BE49-F238E27FC236}">
                <a16:creationId xmlns:a16="http://schemas.microsoft.com/office/drawing/2014/main" id="{4629126B-8A12-F046-8967-3BB074B17A21}"/>
              </a:ext>
            </a:extLst>
          </p:cNvPr>
          <p:cNvSpPr txBox="1">
            <a:spLocks/>
          </p:cNvSpPr>
          <p:nvPr/>
        </p:nvSpPr>
        <p:spPr>
          <a:xfrm>
            <a:off x="672734" y="2310267"/>
            <a:ext cx="7481241" cy="632956"/>
          </a:xfrm>
          <a:prstGeom prst="rect">
            <a:avLst/>
          </a:prstGeom>
        </p:spPr>
        <p:txBody>
          <a:bodyPr vert="horz" lIns="67211" tIns="33605" rIns="67211" bIns="33605"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4410" dirty="0" err="1">
                <a:solidFill>
                  <a:srgbClr val="C2E4E8"/>
                </a:solidFill>
                <a:latin typeface="Klinic Slab Bold" pitchFamily="50" charset="0"/>
              </a:rPr>
              <a:t>Wintersession</a:t>
            </a:r>
            <a:r>
              <a:rPr lang="en-US" sz="4410" dirty="0">
                <a:solidFill>
                  <a:srgbClr val="C2E4E8"/>
                </a:solidFill>
                <a:latin typeface="Klinic Slab Bold" pitchFamily="50" charset="0"/>
              </a:rPr>
              <a:t> 2024</a:t>
            </a:r>
          </a:p>
        </p:txBody>
      </p:sp>
      <p:cxnSp>
        <p:nvCxnSpPr>
          <p:cNvPr id="10" name="Straight Connector 9"/>
          <p:cNvCxnSpPr/>
          <p:nvPr/>
        </p:nvCxnSpPr>
        <p:spPr>
          <a:xfrm>
            <a:off x="2177283" y="3093676"/>
            <a:ext cx="4543796" cy="6799"/>
          </a:xfrm>
          <a:prstGeom prst="line">
            <a:avLst/>
          </a:prstGeom>
          <a:ln w="57150">
            <a:solidFill>
              <a:srgbClr val="C2E4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9870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D34A52-11D1-4C30-8F44-C1FC0337CBD6}"/>
              </a:ext>
            </a:extLst>
          </p:cNvPr>
          <p:cNvGrpSpPr/>
          <p:nvPr/>
        </p:nvGrpSpPr>
        <p:grpSpPr>
          <a:xfrm>
            <a:off x="774928" y="2501439"/>
            <a:ext cx="287675" cy="237363"/>
            <a:chOff x="1054285" y="2650729"/>
            <a:chExt cx="391381" cy="322931"/>
          </a:xfrm>
        </p:grpSpPr>
        <p:sp>
          <p:nvSpPr>
            <p:cNvPr id="37" name="Oval 36">
              <a:extLst>
                <a:ext uri="{FF2B5EF4-FFF2-40B4-BE49-F238E27FC236}">
                  <a16:creationId xmlns:a16="http://schemas.microsoft.com/office/drawing/2014/main" id="{6E393B42-7B2A-F14A-B37E-4FA372D6ACD1}"/>
                </a:ext>
              </a:extLst>
            </p:cNvPr>
            <p:cNvSpPr/>
            <p:nvPr/>
          </p:nvSpPr>
          <p:spPr>
            <a:xfrm>
              <a:off x="1054285" y="2650729"/>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2084" fontAlgn="auto">
                <a:spcBef>
                  <a:spcPts val="0"/>
                </a:spcBef>
                <a:spcAft>
                  <a:spcPts val="0"/>
                </a:spcAft>
                <a:defRPr/>
              </a:pPr>
              <a:endParaRPr lang="en-US" sz="1323" b="0">
                <a:solidFill>
                  <a:prstClr val="white"/>
                </a:solidFill>
                <a:latin typeface="Calibri" panose="020F0502020204030204"/>
              </a:endParaRPr>
            </a:p>
          </p:txBody>
        </p:sp>
        <p:pic>
          <p:nvPicPr>
            <p:cNvPr id="28" name="Graphic 27">
              <a:extLst>
                <a:ext uri="{FF2B5EF4-FFF2-40B4-BE49-F238E27FC236}">
                  <a16:creationId xmlns:a16="http://schemas.microsoft.com/office/drawing/2014/main" id="{A4B96F8A-CA81-5E4E-B06D-B0F71F1BED8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39401" y="2652506"/>
              <a:ext cx="306265" cy="306265"/>
            </a:xfrm>
            <a:prstGeom prst="rect">
              <a:avLst/>
            </a:prstGeom>
          </p:spPr>
        </p:pic>
      </p:grpSp>
      <p:grpSp>
        <p:nvGrpSpPr>
          <p:cNvPr id="14" name="Group 13">
            <a:extLst>
              <a:ext uri="{FF2B5EF4-FFF2-40B4-BE49-F238E27FC236}">
                <a16:creationId xmlns:a16="http://schemas.microsoft.com/office/drawing/2014/main" id="{6BCBBDDF-D3D1-4881-B94F-63F3AB40360F}"/>
              </a:ext>
            </a:extLst>
          </p:cNvPr>
          <p:cNvGrpSpPr/>
          <p:nvPr/>
        </p:nvGrpSpPr>
        <p:grpSpPr>
          <a:xfrm>
            <a:off x="787365" y="3012793"/>
            <a:ext cx="266394" cy="270368"/>
            <a:chOff x="1071206" y="3273744"/>
            <a:chExt cx="362428" cy="367835"/>
          </a:xfrm>
        </p:grpSpPr>
        <p:sp>
          <p:nvSpPr>
            <p:cNvPr id="38" name="Oval 37">
              <a:extLst>
                <a:ext uri="{FF2B5EF4-FFF2-40B4-BE49-F238E27FC236}">
                  <a16:creationId xmlns:a16="http://schemas.microsoft.com/office/drawing/2014/main" id="{3DA9B073-DBC9-AD46-AAB6-892AB1EE71CB}"/>
                </a:ext>
              </a:extLst>
            </p:cNvPr>
            <p:cNvSpPr/>
            <p:nvPr/>
          </p:nvSpPr>
          <p:spPr>
            <a:xfrm>
              <a:off x="1071206" y="3318648"/>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2084" fontAlgn="auto">
                <a:spcBef>
                  <a:spcPts val="0"/>
                </a:spcBef>
                <a:spcAft>
                  <a:spcPts val="0"/>
                </a:spcAft>
                <a:defRPr/>
              </a:pPr>
              <a:endParaRPr lang="en-US" sz="1323" b="0">
                <a:solidFill>
                  <a:prstClr val="white"/>
                </a:solidFill>
                <a:latin typeface="Calibri" panose="020F0502020204030204"/>
              </a:endParaRPr>
            </a:p>
          </p:txBody>
        </p:sp>
        <p:pic>
          <p:nvPicPr>
            <p:cNvPr id="30" name="Graphic 29">
              <a:extLst>
                <a:ext uri="{FF2B5EF4-FFF2-40B4-BE49-F238E27FC236}">
                  <a16:creationId xmlns:a16="http://schemas.microsoft.com/office/drawing/2014/main" id="{C5D866B0-AE39-CE41-B6C3-64DCEBB4661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27369" y="3273744"/>
              <a:ext cx="306265" cy="330837"/>
            </a:xfrm>
            <a:prstGeom prst="rect">
              <a:avLst/>
            </a:prstGeom>
          </p:spPr>
        </p:pic>
      </p:grpSp>
      <p:grpSp>
        <p:nvGrpSpPr>
          <p:cNvPr id="13" name="Group 12">
            <a:extLst>
              <a:ext uri="{FF2B5EF4-FFF2-40B4-BE49-F238E27FC236}">
                <a16:creationId xmlns:a16="http://schemas.microsoft.com/office/drawing/2014/main" id="{71CB7277-D723-4227-9E82-5E41895ECD2F}"/>
              </a:ext>
            </a:extLst>
          </p:cNvPr>
          <p:cNvGrpSpPr/>
          <p:nvPr/>
        </p:nvGrpSpPr>
        <p:grpSpPr>
          <a:xfrm>
            <a:off x="788606" y="3557152"/>
            <a:ext cx="270494" cy="255316"/>
            <a:chOff x="1072895" y="3994270"/>
            <a:chExt cx="368006" cy="347356"/>
          </a:xfrm>
        </p:grpSpPr>
        <p:sp>
          <p:nvSpPr>
            <p:cNvPr id="39" name="Oval 38">
              <a:extLst>
                <a:ext uri="{FF2B5EF4-FFF2-40B4-BE49-F238E27FC236}">
                  <a16:creationId xmlns:a16="http://schemas.microsoft.com/office/drawing/2014/main" id="{F0CE443E-DE80-0445-8ABD-39C430DE0B6F}"/>
                </a:ext>
              </a:extLst>
            </p:cNvPr>
            <p:cNvSpPr/>
            <p:nvPr/>
          </p:nvSpPr>
          <p:spPr>
            <a:xfrm>
              <a:off x="1072895" y="4018695"/>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2084" fontAlgn="auto">
                <a:spcBef>
                  <a:spcPts val="0"/>
                </a:spcBef>
                <a:spcAft>
                  <a:spcPts val="0"/>
                </a:spcAft>
                <a:defRPr/>
              </a:pPr>
              <a:endParaRPr lang="en-US" sz="1323" b="0">
                <a:solidFill>
                  <a:prstClr val="white"/>
                </a:solidFill>
                <a:latin typeface="Calibri" panose="020F0502020204030204"/>
              </a:endParaRPr>
            </a:p>
          </p:txBody>
        </p:sp>
        <p:pic>
          <p:nvPicPr>
            <p:cNvPr id="32" name="Graphic 31">
              <a:extLst>
                <a:ext uri="{FF2B5EF4-FFF2-40B4-BE49-F238E27FC236}">
                  <a16:creationId xmlns:a16="http://schemas.microsoft.com/office/drawing/2014/main" id="{77C40E44-0FAA-6442-BB1F-8681BC85760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34636" y="3994270"/>
              <a:ext cx="306265" cy="306265"/>
            </a:xfrm>
            <a:prstGeom prst="rect">
              <a:avLst/>
            </a:prstGeom>
          </p:spPr>
        </p:pic>
      </p:grpSp>
      <p:grpSp>
        <p:nvGrpSpPr>
          <p:cNvPr id="12" name="Group 11">
            <a:extLst>
              <a:ext uri="{FF2B5EF4-FFF2-40B4-BE49-F238E27FC236}">
                <a16:creationId xmlns:a16="http://schemas.microsoft.com/office/drawing/2014/main" id="{D45BF998-1317-4B06-AC2C-B8EEA6FBB2CA}"/>
              </a:ext>
            </a:extLst>
          </p:cNvPr>
          <p:cNvGrpSpPr/>
          <p:nvPr/>
        </p:nvGrpSpPr>
        <p:grpSpPr>
          <a:xfrm>
            <a:off x="820087" y="4136617"/>
            <a:ext cx="250196" cy="294057"/>
            <a:chOff x="1115725" y="4848086"/>
            <a:chExt cx="340390" cy="400063"/>
          </a:xfrm>
        </p:grpSpPr>
        <p:sp>
          <p:nvSpPr>
            <p:cNvPr id="40" name="Oval 39">
              <a:extLst>
                <a:ext uri="{FF2B5EF4-FFF2-40B4-BE49-F238E27FC236}">
                  <a16:creationId xmlns:a16="http://schemas.microsoft.com/office/drawing/2014/main" id="{4602335E-B7FE-BC43-AD0E-63BE98713B61}"/>
                </a:ext>
              </a:extLst>
            </p:cNvPr>
            <p:cNvSpPr/>
            <p:nvPr/>
          </p:nvSpPr>
          <p:spPr>
            <a:xfrm>
              <a:off x="1124632" y="4925218"/>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2084" fontAlgn="auto">
                <a:spcBef>
                  <a:spcPts val="0"/>
                </a:spcBef>
                <a:spcAft>
                  <a:spcPts val="0"/>
                </a:spcAft>
                <a:defRPr/>
              </a:pPr>
              <a:endParaRPr lang="en-US" sz="1323" b="0">
                <a:solidFill>
                  <a:prstClr val="white"/>
                </a:solidFill>
                <a:latin typeface="Calibri" panose="020F0502020204030204"/>
              </a:endParaRPr>
            </a:p>
          </p:txBody>
        </p:sp>
        <p:pic>
          <p:nvPicPr>
            <p:cNvPr id="34" name="Graphic 33">
              <a:extLst>
                <a:ext uri="{FF2B5EF4-FFF2-40B4-BE49-F238E27FC236}">
                  <a16:creationId xmlns:a16="http://schemas.microsoft.com/office/drawing/2014/main" id="{C063DCBC-D0B7-EB47-8297-294B461F922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115725" y="4848086"/>
              <a:ext cx="340390" cy="340390"/>
            </a:xfrm>
            <a:prstGeom prst="rect">
              <a:avLst/>
            </a:prstGeom>
          </p:spPr>
        </p:pic>
      </p:grpSp>
      <p:sp>
        <p:nvSpPr>
          <p:cNvPr id="7" name="Rectangle 6">
            <a:extLst>
              <a:ext uri="{FF2B5EF4-FFF2-40B4-BE49-F238E27FC236}">
                <a16:creationId xmlns:a16="http://schemas.microsoft.com/office/drawing/2014/main" id="{08D58C3A-4C8A-5A4A-8A87-E691ECD814BB}"/>
              </a:ext>
            </a:extLst>
          </p:cNvPr>
          <p:cNvSpPr/>
          <p:nvPr/>
        </p:nvSpPr>
        <p:spPr>
          <a:xfrm>
            <a:off x="1262789" y="2447671"/>
            <a:ext cx="1994138" cy="329899"/>
          </a:xfrm>
          <a:prstGeom prst="rect">
            <a:avLst/>
          </a:prstGeom>
        </p:spPr>
        <p:txBody>
          <a:bodyPr wrap="square">
            <a:spAutoFit/>
          </a:bodyPr>
          <a:lstStyle/>
          <a:p>
            <a:pPr defTabSz="672084" fontAlgn="auto">
              <a:lnSpc>
                <a:spcPct val="150000"/>
              </a:lnSpc>
              <a:spcBef>
                <a:spcPts val="0"/>
              </a:spcBef>
              <a:spcAft>
                <a:spcPts val="0"/>
              </a:spcAft>
              <a:defRPr/>
            </a:pPr>
            <a:r>
              <a:rPr lang="en-US" sz="1029" b="0">
                <a:solidFill>
                  <a:prstClr val="black">
                    <a:lumMod val="50000"/>
                    <a:lumOff val="50000"/>
                  </a:prstClr>
                </a:solidFill>
                <a:latin typeface="Gilroy SemiBold" panose="00000700000000000000" pitchFamily="50" charset="0"/>
              </a:rPr>
              <a:t>huecu@harvard.edu</a:t>
            </a:r>
          </a:p>
        </p:txBody>
      </p:sp>
      <p:sp>
        <p:nvSpPr>
          <p:cNvPr id="8" name="Rectangle 7">
            <a:extLst>
              <a:ext uri="{FF2B5EF4-FFF2-40B4-BE49-F238E27FC236}">
                <a16:creationId xmlns:a16="http://schemas.microsoft.com/office/drawing/2014/main" id="{B738F0B9-DCB4-DF48-B916-161071496361}"/>
              </a:ext>
            </a:extLst>
          </p:cNvPr>
          <p:cNvSpPr/>
          <p:nvPr/>
        </p:nvSpPr>
        <p:spPr>
          <a:xfrm>
            <a:off x="1262788" y="2947828"/>
            <a:ext cx="1994138" cy="329899"/>
          </a:xfrm>
          <a:prstGeom prst="rect">
            <a:avLst/>
          </a:prstGeom>
        </p:spPr>
        <p:txBody>
          <a:bodyPr wrap="square">
            <a:spAutoFit/>
          </a:bodyPr>
          <a:lstStyle/>
          <a:p>
            <a:pPr defTabSz="672084" fontAlgn="auto">
              <a:lnSpc>
                <a:spcPct val="150000"/>
              </a:lnSpc>
              <a:spcBef>
                <a:spcPts val="0"/>
              </a:spcBef>
              <a:spcAft>
                <a:spcPts val="0"/>
              </a:spcAft>
              <a:defRPr/>
            </a:pPr>
            <a:r>
              <a:rPr lang="en-US" sz="1029" b="0">
                <a:solidFill>
                  <a:prstClr val="black">
                    <a:lumMod val="50000"/>
                    <a:lumOff val="50000"/>
                  </a:prstClr>
                </a:solidFill>
                <a:latin typeface="Gilroy SemiBold" panose="00000700000000000000" pitchFamily="50" charset="0"/>
              </a:rPr>
              <a:t>huecu.org</a:t>
            </a:r>
          </a:p>
        </p:txBody>
      </p:sp>
      <p:sp>
        <p:nvSpPr>
          <p:cNvPr id="10" name="Rectangle 9">
            <a:extLst>
              <a:ext uri="{FF2B5EF4-FFF2-40B4-BE49-F238E27FC236}">
                <a16:creationId xmlns:a16="http://schemas.microsoft.com/office/drawing/2014/main" id="{DFD10720-C966-FD41-8AD3-9B8766B84425}"/>
              </a:ext>
            </a:extLst>
          </p:cNvPr>
          <p:cNvSpPr/>
          <p:nvPr/>
        </p:nvSpPr>
        <p:spPr>
          <a:xfrm>
            <a:off x="1262788" y="4096984"/>
            <a:ext cx="1994138" cy="567463"/>
          </a:xfrm>
          <a:prstGeom prst="rect">
            <a:avLst/>
          </a:prstGeom>
        </p:spPr>
        <p:txBody>
          <a:bodyPr wrap="square">
            <a:spAutoFit/>
          </a:bodyPr>
          <a:lstStyle/>
          <a:p>
            <a:pPr defTabSz="672084" fontAlgn="auto">
              <a:lnSpc>
                <a:spcPct val="150000"/>
              </a:lnSpc>
              <a:spcBef>
                <a:spcPts val="0"/>
              </a:spcBef>
              <a:spcAft>
                <a:spcPts val="0"/>
              </a:spcAft>
              <a:defRPr/>
            </a:pPr>
            <a:r>
              <a:rPr lang="en-US" sz="1029" b="0">
                <a:solidFill>
                  <a:prstClr val="black">
                    <a:lumMod val="50000"/>
                    <a:lumOff val="50000"/>
                  </a:prstClr>
                </a:solidFill>
                <a:latin typeface="Gilroy SemiBold" panose="00000700000000000000" pitchFamily="50" charset="0"/>
              </a:rPr>
              <a:t>104 Mount Auburn Street</a:t>
            </a:r>
          </a:p>
          <a:p>
            <a:pPr defTabSz="672084" fontAlgn="auto">
              <a:lnSpc>
                <a:spcPct val="150000"/>
              </a:lnSpc>
              <a:spcBef>
                <a:spcPts val="0"/>
              </a:spcBef>
              <a:spcAft>
                <a:spcPts val="0"/>
              </a:spcAft>
              <a:defRPr/>
            </a:pPr>
            <a:r>
              <a:rPr lang="en-US" sz="1029">
                <a:solidFill>
                  <a:prstClr val="black">
                    <a:lumMod val="50000"/>
                    <a:lumOff val="50000"/>
                  </a:prstClr>
                </a:solidFill>
                <a:latin typeface="Gilroy SemiBold" panose="00000700000000000000" pitchFamily="50" charset="0"/>
              </a:rPr>
              <a:t>Cambridge, MA 02138</a:t>
            </a:r>
            <a:endParaRPr lang="en-US" sz="1029" b="0">
              <a:solidFill>
                <a:prstClr val="black">
                  <a:lumMod val="50000"/>
                  <a:lumOff val="50000"/>
                </a:prstClr>
              </a:solidFill>
              <a:latin typeface="Gilroy SemiBold" panose="00000700000000000000" pitchFamily="50" charset="0"/>
            </a:endParaRPr>
          </a:p>
        </p:txBody>
      </p:sp>
      <p:pic>
        <p:nvPicPr>
          <p:cNvPr id="6" name="Picture Placeholder 5" descr="A person smiling for the camera&#10;&#10;Description automatically generated">
            <a:extLst>
              <a:ext uri="{FF2B5EF4-FFF2-40B4-BE49-F238E27FC236}">
                <a16:creationId xmlns:a16="http://schemas.microsoft.com/office/drawing/2014/main" id="{BFC267E1-19E9-4A50-AC80-837186BD135B}"/>
              </a:ext>
            </a:extLst>
          </p:cNvPr>
          <p:cNvPicPr>
            <a:picLocks noGrp="1" noChangeAspect="1"/>
          </p:cNvPicPr>
          <p:nvPr>
            <p:ph type="pic" sz="quarter" idx="11"/>
          </p:nvPr>
        </p:nvPicPr>
        <p:blipFill rotWithShape="1">
          <a:blip r:embed="rId11"/>
          <a:srcRect l="19618" t="5063" r="25153" b="712"/>
          <a:stretch/>
        </p:blipFill>
        <p:spPr>
          <a:xfrm>
            <a:off x="3799650" y="840333"/>
            <a:ext cx="5161789" cy="5040809"/>
          </a:xfrm>
          <a:noFill/>
        </p:spPr>
      </p:pic>
      <p:sp>
        <p:nvSpPr>
          <p:cNvPr id="18" name="Text Placeholder 3">
            <a:extLst>
              <a:ext uri="{FF2B5EF4-FFF2-40B4-BE49-F238E27FC236}">
                <a16:creationId xmlns:a16="http://schemas.microsoft.com/office/drawing/2014/main" id="{23E98E46-73A9-4782-B21D-55DE0CB8C81D}"/>
              </a:ext>
            </a:extLst>
          </p:cNvPr>
          <p:cNvSpPr txBox="1">
            <a:spLocks/>
          </p:cNvSpPr>
          <p:nvPr/>
        </p:nvSpPr>
        <p:spPr>
          <a:xfrm>
            <a:off x="748396" y="1200087"/>
            <a:ext cx="2018312" cy="1003909"/>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72067" fontAlgn="auto">
              <a:spcBef>
                <a:spcPts val="735"/>
              </a:spcBef>
              <a:spcAft>
                <a:spcPts val="0"/>
              </a:spcAft>
              <a:defRPr/>
            </a:pPr>
            <a:r>
              <a:rPr lang="en-US" sz="3234" spc="-110">
                <a:solidFill>
                  <a:sysClr val="windowText" lastClr="000000"/>
                </a:solidFill>
              </a:rPr>
              <a:t>Keep in </a:t>
            </a:r>
            <a:br>
              <a:rPr lang="en-US" sz="3234" spc="-110">
                <a:solidFill>
                  <a:sysClr val="windowText" lastClr="000000"/>
                </a:solidFill>
              </a:rPr>
            </a:br>
            <a:r>
              <a:rPr lang="en-US" sz="3234" spc="-110">
                <a:solidFill>
                  <a:srgbClr val="8C2332"/>
                </a:solidFill>
              </a:rPr>
              <a:t>Touch</a:t>
            </a:r>
            <a:endParaRPr lang="en-US" sz="3234" spc="-110">
              <a:solidFill>
                <a:sysClr val="windowText" lastClr="000000"/>
              </a:solidFill>
            </a:endParaRPr>
          </a:p>
        </p:txBody>
      </p:sp>
      <p:grpSp>
        <p:nvGrpSpPr>
          <p:cNvPr id="15" name="Group 14">
            <a:extLst>
              <a:ext uri="{FF2B5EF4-FFF2-40B4-BE49-F238E27FC236}">
                <a16:creationId xmlns:a16="http://schemas.microsoft.com/office/drawing/2014/main" id="{214AD237-6208-4F5E-8CAB-C4F3ECCB9EE9}"/>
              </a:ext>
            </a:extLst>
          </p:cNvPr>
          <p:cNvGrpSpPr/>
          <p:nvPr/>
        </p:nvGrpSpPr>
        <p:grpSpPr>
          <a:xfrm>
            <a:off x="1262788" y="3447987"/>
            <a:ext cx="3782890" cy="503464"/>
            <a:chOff x="1718017" y="3881745"/>
            <a:chExt cx="5146607" cy="684961"/>
          </a:xfrm>
        </p:grpSpPr>
        <p:sp>
          <p:nvSpPr>
            <p:cNvPr id="9" name="Rectangle 8">
              <a:extLst>
                <a:ext uri="{FF2B5EF4-FFF2-40B4-BE49-F238E27FC236}">
                  <a16:creationId xmlns:a16="http://schemas.microsoft.com/office/drawing/2014/main" id="{2E9F6663-B4C9-DA4C-8AE4-3591E97D2D88}"/>
                </a:ext>
              </a:extLst>
            </p:cNvPr>
            <p:cNvSpPr/>
            <p:nvPr/>
          </p:nvSpPr>
          <p:spPr>
            <a:xfrm>
              <a:off x="1718017" y="3881745"/>
              <a:ext cx="2713017" cy="448827"/>
            </a:xfrm>
            <a:prstGeom prst="rect">
              <a:avLst/>
            </a:prstGeom>
          </p:spPr>
          <p:txBody>
            <a:bodyPr wrap="square">
              <a:spAutoFit/>
            </a:bodyPr>
            <a:lstStyle/>
            <a:p>
              <a:pPr defTabSz="672084" fontAlgn="auto">
                <a:lnSpc>
                  <a:spcPct val="150000"/>
                </a:lnSpc>
                <a:spcBef>
                  <a:spcPts val="0"/>
                </a:spcBef>
                <a:spcAft>
                  <a:spcPts val="0"/>
                </a:spcAft>
                <a:defRPr/>
              </a:pPr>
              <a:r>
                <a:rPr lang="en-US" sz="1029" b="0">
                  <a:solidFill>
                    <a:prstClr val="black">
                      <a:lumMod val="50000"/>
                      <a:lumOff val="50000"/>
                    </a:prstClr>
                  </a:solidFill>
                  <a:latin typeface="Gilroy SemiBold" panose="00000700000000000000" pitchFamily="50" charset="0"/>
                </a:rPr>
                <a:t>@myHUECU</a:t>
              </a:r>
            </a:p>
          </p:txBody>
        </p:sp>
        <p:sp>
          <p:nvSpPr>
            <p:cNvPr id="19" name="Rectangle 18">
              <a:extLst>
                <a:ext uri="{FF2B5EF4-FFF2-40B4-BE49-F238E27FC236}">
                  <a16:creationId xmlns:a16="http://schemas.microsoft.com/office/drawing/2014/main" id="{7BAE26E3-F37C-4811-B5B2-434C11D48135}"/>
                </a:ext>
              </a:extLst>
            </p:cNvPr>
            <p:cNvSpPr/>
            <p:nvPr/>
          </p:nvSpPr>
          <p:spPr>
            <a:xfrm>
              <a:off x="1718017" y="4279440"/>
              <a:ext cx="5146607" cy="287266"/>
            </a:xfrm>
            <a:prstGeom prst="rect">
              <a:avLst/>
            </a:prstGeom>
          </p:spPr>
          <p:txBody>
            <a:bodyPr wrap="square">
              <a:spAutoFit/>
            </a:bodyPr>
            <a:lstStyle/>
            <a:p>
              <a:r>
                <a:rPr lang="en-US" sz="772">
                  <a:solidFill>
                    <a:schemeClr val="tx1">
                      <a:lumMod val="65000"/>
                      <a:lumOff val="35000"/>
                    </a:schemeClr>
                  </a:solidFill>
                  <a:latin typeface="Gilroy SemiBold" panose="00000700000000000000" pitchFamily="50" charset="0"/>
                </a:rPr>
                <a:t>Find us on all social channels</a:t>
              </a:r>
              <a:endParaRPr lang="en-US" sz="772">
                <a:solidFill>
                  <a:schemeClr val="tx1">
                    <a:lumMod val="65000"/>
                    <a:lumOff val="35000"/>
                  </a:schemeClr>
                </a:solidFill>
                <a:latin typeface="Gilroy Bold" panose="00000800000000000000" pitchFamily="50" charset="0"/>
              </a:endParaRPr>
            </a:p>
          </p:txBody>
        </p:sp>
      </p:grpSp>
      <p:pic>
        <p:nvPicPr>
          <p:cNvPr id="20" name="Picture 19" descr="A close up of a logo&#10;&#10;Description automatically generated">
            <a:extLst>
              <a:ext uri="{FF2B5EF4-FFF2-40B4-BE49-F238E27FC236}">
                <a16:creationId xmlns:a16="http://schemas.microsoft.com/office/drawing/2014/main" id="{0A2D7E99-C1D7-41C0-ADB9-AC953D64FB23}"/>
              </a:ext>
            </a:extLst>
          </p:cNvPr>
          <p:cNvPicPr>
            <a:picLocks noChangeAspect="1"/>
          </p:cNvPicPr>
          <p:nvPr/>
        </p:nvPicPr>
        <p:blipFill>
          <a:blip r:embed="rId12"/>
          <a:stretch>
            <a:fillRect/>
          </a:stretch>
        </p:blipFill>
        <p:spPr>
          <a:xfrm>
            <a:off x="788606" y="5143657"/>
            <a:ext cx="1849132" cy="371222"/>
          </a:xfrm>
          <a:prstGeom prst="rect">
            <a:avLst/>
          </a:prstGeom>
        </p:spPr>
      </p:pic>
      <p:sp>
        <p:nvSpPr>
          <p:cNvPr id="2" name="Rectangle 1"/>
          <p:cNvSpPr/>
          <p:nvPr/>
        </p:nvSpPr>
        <p:spPr bwMode="auto">
          <a:xfrm>
            <a:off x="6986337" y="6200274"/>
            <a:ext cx="1822701" cy="41709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010048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809253" y="659771"/>
            <a:ext cx="4792115" cy="2837605"/>
          </a:xfrm>
          <a:prstGeom prst="rect">
            <a:avLst/>
          </a:prstGeom>
        </p:spPr>
        <p:txBody>
          <a:bodyPr vert="horz" lIns="50182" tIns="25091" rIns="50182" bIns="25091" rtlCol="0" anchor="ctr">
            <a:noAutofit/>
          </a:bodyPr>
          <a:lstStyle/>
          <a:p>
            <a:pPr defTabSz="1792270"/>
            <a:r>
              <a:rPr lang="en-US" sz="4800" b="0" dirty="0">
                <a:solidFill>
                  <a:srgbClr val="8F8F8F"/>
                </a:solidFill>
                <a:latin typeface="Bebas Neue Bold" panose="020B0606020202050201" pitchFamily="34" charset="0"/>
                <a:ea typeface="+mj-ea"/>
                <a:cs typeface="+mj-cs"/>
              </a:rPr>
              <a:t>BUILDING WEALTH: </a:t>
            </a:r>
          </a:p>
          <a:p>
            <a:pPr defTabSz="1792270"/>
            <a:r>
              <a:rPr lang="en-US" sz="4800" b="0" dirty="0">
                <a:solidFill>
                  <a:srgbClr val="8F8F8F"/>
                </a:solidFill>
                <a:latin typeface="Bebas Neue Bold" panose="020B0606020202050201" pitchFamily="34" charset="0"/>
                <a:ea typeface="+mj-ea"/>
                <a:cs typeface="+mj-cs"/>
              </a:rPr>
              <a:t>AN INTRO TO investing</a:t>
            </a:r>
            <a:endParaRPr lang="en-GB" sz="4800" b="0" dirty="0">
              <a:solidFill>
                <a:srgbClr val="8F8F8F"/>
              </a:solidFill>
              <a:latin typeface="Bebas Neue Bold" panose="020B0606020202050201" pitchFamily="34" charset="0"/>
              <a:ea typeface="+mj-ea"/>
              <a:cs typeface="+mj-cs"/>
            </a:endParaRPr>
          </a:p>
        </p:txBody>
      </p:sp>
      <p:cxnSp>
        <p:nvCxnSpPr>
          <p:cNvPr id="31" name="Straight Connector 30"/>
          <p:cNvCxnSpPr/>
          <p:nvPr/>
        </p:nvCxnSpPr>
        <p:spPr>
          <a:xfrm>
            <a:off x="854800" y="3912318"/>
            <a:ext cx="1594565"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sp>
        <p:nvSpPr>
          <p:cNvPr id="12" name="McK Date"/>
          <p:cNvSpPr txBox="1">
            <a:spLocks noChangeArrowheads="1"/>
          </p:cNvSpPr>
          <p:nvPr>
            <p:custDataLst>
              <p:tags r:id="rId1"/>
            </p:custDataLst>
          </p:nvPr>
        </p:nvSpPr>
        <p:spPr bwMode="gray">
          <a:xfrm>
            <a:off x="822901" y="4204898"/>
            <a:ext cx="1360741" cy="307777"/>
          </a:xfrm>
          <a:prstGeom prst="rect">
            <a:avLst/>
          </a:prstGeom>
          <a:noFill/>
          <a:ln w="9525" algn="ctr">
            <a:noFill/>
            <a:miter lim="800000"/>
            <a:headEnd/>
            <a:tailEnd/>
          </a:ln>
        </p:spPr>
        <p:txBody>
          <a:bodyPr wrap="square" lIns="0" tIns="0" rIns="0" bIns="0">
            <a:spAutoFit/>
          </a:bodyPr>
          <a:lstStyle/>
          <a:p>
            <a:pPr>
              <a:spcBef>
                <a:spcPts val="1500"/>
              </a:spcBef>
            </a:pPr>
            <a:r>
              <a:rPr lang="en-CA" sz="2000" b="0" dirty="0">
                <a:solidFill>
                  <a:srgbClr val="474747"/>
                </a:solidFill>
                <a:latin typeface="+mn-lt"/>
              </a:rPr>
              <a:t>Shahar Ziv</a:t>
            </a:r>
          </a:p>
        </p:txBody>
      </p:sp>
      <p:pic>
        <p:nvPicPr>
          <p:cNvPr id="13" name="Picture 3" descr="http://jillseymourukip.org/wp-content/uploads/2014/07/ios_homescreen_icon.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2901" y="5166464"/>
            <a:ext cx="176721" cy="176721"/>
          </a:xfrm>
          <a:prstGeom prst="rect">
            <a:avLst/>
          </a:prstGeom>
          <a:noFill/>
        </p:spPr>
      </p:pic>
      <p:pic>
        <p:nvPicPr>
          <p:cNvPr id="14" name="Picture 5" descr="https://encrypted-tbn1.gstatic.com/images?q=tbn:ANd9GcSpjlpweMjuOm0CduMvEBJPPXMOq5yAT6Kd5bThMxANS4tn-_c7"/>
          <p:cNvPicPr>
            <a:picLocks noChangeAspect="1" noChangeArrowheads="1"/>
          </p:cNvPicPr>
          <p:nvPr/>
        </p:nvPicPr>
        <p:blipFill>
          <a:blip r:embed="rId5" cstate="screen">
            <a:extLst>
              <a:ext uri="{28A0092B-C50C-407E-A947-70E740481C1C}">
                <a14:useLocalDpi xmlns:a14="http://schemas.microsoft.com/office/drawing/2010/main"/>
              </a:ext>
            </a:extLst>
          </a:blip>
          <a:srcRect l="17051" t="16955" r="17397" b="17134"/>
          <a:stretch>
            <a:fillRect/>
          </a:stretch>
        </p:blipFill>
        <p:spPr bwMode="auto">
          <a:xfrm>
            <a:off x="822901" y="4893685"/>
            <a:ext cx="176513" cy="133108"/>
          </a:xfrm>
          <a:prstGeom prst="rect">
            <a:avLst/>
          </a:prstGeom>
          <a:noFill/>
        </p:spPr>
      </p:pic>
      <p:sp>
        <p:nvSpPr>
          <p:cNvPr id="16" name="Rectangle 15"/>
          <p:cNvSpPr/>
          <p:nvPr/>
        </p:nvSpPr>
        <p:spPr>
          <a:xfrm>
            <a:off x="1121443" y="4814776"/>
            <a:ext cx="2900598" cy="307777"/>
          </a:xfrm>
          <a:prstGeom prst="rect">
            <a:avLst/>
          </a:prstGeom>
        </p:spPr>
        <p:txBody>
          <a:bodyPr wrap="square">
            <a:spAutoFit/>
          </a:bodyPr>
          <a:lstStyle/>
          <a:p>
            <a:pPr lvl="0">
              <a:spcBef>
                <a:spcPts val="1500"/>
              </a:spcBef>
            </a:pPr>
            <a:r>
              <a:rPr lang="en-CA" sz="1400" b="0" dirty="0">
                <a:solidFill>
                  <a:srgbClr val="474747"/>
                </a:solidFill>
                <a:latin typeface="+mn-lt"/>
              </a:rPr>
              <a:t>shahar@acingyourfinances.com</a:t>
            </a:r>
          </a:p>
        </p:txBody>
      </p:sp>
      <p:sp>
        <p:nvSpPr>
          <p:cNvPr id="17" name="Rectangle 16"/>
          <p:cNvSpPr/>
          <p:nvPr/>
        </p:nvSpPr>
        <p:spPr>
          <a:xfrm>
            <a:off x="1121443" y="5107710"/>
            <a:ext cx="4479925" cy="307777"/>
          </a:xfrm>
          <a:prstGeom prst="rect">
            <a:avLst/>
          </a:prstGeom>
        </p:spPr>
        <p:txBody>
          <a:bodyPr wrap="square">
            <a:spAutoFit/>
          </a:bodyPr>
          <a:lstStyle/>
          <a:p>
            <a:pPr>
              <a:spcBef>
                <a:spcPts val="1500"/>
              </a:spcBef>
            </a:pPr>
            <a:r>
              <a:rPr lang="en-CA" sz="1400" b="0" dirty="0">
                <a:solidFill>
                  <a:srgbClr val="474747"/>
                </a:solidFill>
                <a:latin typeface="+mn-lt"/>
              </a:rPr>
              <a:t>@</a:t>
            </a:r>
            <a:r>
              <a:rPr lang="en-CA" sz="1400" b="0" dirty="0" err="1">
                <a:solidFill>
                  <a:srgbClr val="474747"/>
                </a:solidFill>
                <a:latin typeface="+mn-lt"/>
              </a:rPr>
              <a:t>ziv_shahar</a:t>
            </a:r>
            <a:endParaRPr lang="en-CA" sz="1400" b="0" dirty="0">
              <a:solidFill>
                <a:srgbClr val="474747"/>
              </a:solidFill>
              <a:latin typeface="+mn-lt"/>
            </a:endParaRPr>
          </a:p>
        </p:txBody>
      </p:sp>
      <p:sp>
        <p:nvSpPr>
          <p:cNvPr id="19" name="Rectangle 8"/>
          <p:cNvSpPr/>
          <p:nvPr/>
        </p:nvSpPr>
        <p:spPr>
          <a:xfrm>
            <a:off x="4520242" y="-32704"/>
            <a:ext cx="4441196" cy="6789096"/>
          </a:xfrm>
          <a:custGeom>
            <a:avLst/>
            <a:gdLst>
              <a:gd name="connsiteX0" fmla="*/ 0 w 9544050"/>
              <a:gd name="connsiteY0" fmla="*/ 0 h 10287000"/>
              <a:gd name="connsiteX1" fmla="*/ 9544050 w 9544050"/>
              <a:gd name="connsiteY1" fmla="*/ 0 h 10287000"/>
              <a:gd name="connsiteX2" fmla="*/ 9544050 w 9544050"/>
              <a:gd name="connsiteY2" fmla="*/ 10287000 h 10287000"/>
              <a:gd name="connsiteX3" fmla="*/ 0 w 9544050"/>
              <a:gd name="connsiteY3" fmla="*/ 10287000 h 10287000"/>
              <a:gd name="connsiteX4" fmla="*/ 0 w 9544050"/>
              <a:gd name="connsiteY4" fmla="*/ 0 h 10287000"/>
              <a:gd name="connsiteX0" fmla="*/ 4171950 w 9544050"/>
              <a:gd name="connsiteY0" fmla="*/ 19050 h 10287000"/>
              <a:gd name="connsiteX1" fmla="*/ 9544050 w 9544050"/>
              <a:gd name="connsiteY1" fmla="*/ 0 h 10287000"/>
              <a:gd name="connsiteX2" fmla="*/ 9544050 w 9544050"/>
              <a:gd name="connsiteY2" fmla="*/ 10287000 h 10287000"/>
              <a:gd name="connsiteX3" fmla="*/ 0 w 9544050"/>
              <a:gd name="connsiteY3" fmla="*/ 10287000 h 10287000"/>
              <a:gd name="connsiteX4" fmla="*/ 4171950 w 9544050"/>
              <a:gd name="connsiteY4" fmla="*/ 19050 h 10287000"/>
              <a:gd name="connsiteX0" fmla="*/ 4171950 w 9544050"/>
              <a:gd name="connsiteY0" fmla="*/ 0 h 10325100"/>
              <a:gd name="connsiteX1" fmla="*/ 9544050 w 9544050"/>
              <a:gd name="connsiteY1" fmla="*/ 38100 h 10325100"/>
              <a:gd name="connsiteX2" fmla="*/ 9544050 w 9544050"/>
              <a:gd name="connsiteY2" fmla="*/ 10325100 h 10325100"/>
              <a:gd name="connsiteX3" fmla="*/ 0 w 9544050"/>
              <a:gd name="connsiteY3" fmla="*/ 10325100 h 10325100"/>
              <a:gd name="connsiteX4" fmla="*/ 4171950 w 9544050"/>
              <a:gd name="connsiteY4" fmla="*/ 0 h 10325100"/>
              <a:gd name="connsiteX0" fmla="*/ 4076029 w 9544050"/>
              <a:gd name="connsiteY0" fmla="*/ 188063 h 10287001"/>
              <a:gd name="connsiteX1" fmla="*/ 9544050 w 9544050"/>
              <a:gd name="connsiteY1" fmla="*/ 1 h 10287001"/>
              <a:gd name="connsiteX2" fmla="*/ 9544050 w 9544050"/>
              <a:gd name="connsiteY2" fmla="*/ 10287001 h 10287001"/>
              <a:gd name="connsiteX3" fmla="*/ 0 w 9544050"/>
              <a:gd name="connsiteY3" fmla="*/ 10287001 h 10287001"/>
              <a:gd name="connsiteX4" fmla="*/ 4076029 w 9544050"/>
              <a:gd name="connsiteY4" fmla="*/ 188063 h 10287001"/>
              <a:gd name="connsiteX0" fmla="*/ 4076029 w 9544050"/>
              <a:gd name="connsiteY0" fmla="*/ 1 h 10098939"/>
              <a:gd name="connsiteX1" fmla="*/ 9544050 w 9544050"/>
              <a:gd name="connsiteY1" fmla="*/ 38101 h 10098939"/>
              <a:gd name="connsiteX2" fmla="*/ 9544050 w 9544050"/>
              <a:gd name="connsiteY2" fmla="*/ 10098939 h 10098939"/>
              <a:gd name="connsiteX3" fmla="*/ 0 w 9544050"/>
              <a:gd name="connsiteY3" fmla="*/ 10098939 h 10098939"/>
              <a:gd name="connsiteX4" fmla="*/ 4076029 w 9544050"/>
              <a:gd name="connsiteY4" fmla="*/ 1 h 10098939"/>
              <a:gd name="connsiteX0" fmla="*/ 4076029 w 9563233"/>
              <a:gd name="connsiteY0" fmla="*/ 48884 h 10147822"/>
              <a:gd name="connsiteX1" fmla="*/ 9563233 w 9563233"/>
              <a:gd name="connsiteY1" fmla="*/ 0 h 10147822"/>
              <a:gd name="connsiteX2" fmla="*/ 9544050 w 9563233"/>
              <a:gd name="connsiteY2" fmla="*/ 10147822 h 10147822"/>
              <a:gd name="connsiteX3" fmla="*/ 0 w 9563233"/>
              <a:gd name="connsiteY3" fmla="*/ 10147822 h 10147822"/>
              <a:gd name="connsiteX4" fmla="*/ 4076029 w 9563233"/>
              <a:gd name="connsiteY4" fmla="*/ 48884 h 10147822"/>
              <a:gd name="connsiteX0" fmla="*/ 4229502 w 9563233"/>
              <a:gd name="connsiteY0" fmla="*/ 31487 h 10147822"/>
              <a:gd name="connsiteX1" fmla="*/ 9563233 w 9563233"/>
              <a:gd name="connsiteY1" fmla="*/ 0 h 10147822"/>
              <a:gd name="connsiteX2" fmla="*/ 9544050 w 9563233"/>
              <a:gd name="connsiteY2" fmla="*/ 10147822 h 10147822"/>
              <a:gd name="connsiteX3" fmla="*/ 0 w 9563233"/>
              <a:gd name="connsiteY3" fmla="*/ 10147822 h 10147822"/>
              <a:gd name="connsiteX4" fmla="*/ 4229502 w 9563233"/>
              <a:gd name="connsiteY4" fmla="*/ 31487 h 1014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233" h="10147822">
                <a:moveTo>
                  <a:pt x="4229502" y="31487"/>
                </a:moveTo>
                <a:lnTo>
                  <a:pt x="9563233" y="0"/>
                </a:lnTo>
                <a:cubicBezTo>
                  <a:pt x="9556839" y="3382607"/>
                  <a:pt x="9550444" y="6765215"/>
                  <a:pt x="9544050" y="10147822"/>
                </a:cubicBezTo>
                <a:lnTo>
                  <a:pt x="0" y="10147822"/>
                </a:lnTo>
                <a:lnTo>
                  <a:pt x="4229502" y="31487"/>
                </a:lnTo>
                <a:close/>
              </a:path>
            </a:pathLst>
          </a:custGeom>
          <a:blipFill dpi="0" rotWithShape="1">
            <a:blip r:embed="rId6">
              <a:duotone>
                <a:schemeClr val="accent2">
                  <a:shade val="45000"/>
                  <a:satMod val="135000"/>
                </a:schemeClr>
                <a:prstClr val="white"/>
              </a:duotone>
            </a:blip>
            <a:srcRect/>
            <a:stretch>
              <a:fillRect l="-25434" t="-12863" r="-54000" b="-404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59735" tIns="29867" rIns="59735" bIns="29867" rtlCol="0" anchor="ctr"/>
          <a:lstStyle/>
          <a:p>
            <a:pPr algn="ctr"/>
            <a:endParaRPr lang="en-GB" sz="2900" dirty="0">
              <a:noFill/>
            </a:endParaRPr>
          </a:p>
        </p:txBody>
      </p:sp>
    </p:spTree>
    <p:extLst>
      <p:ext uri="{BB962C8B-B14F-4D97-AF65-F5344CB8AC3E}">
        <p14:creationId xmlns:p14="http://schemas.microsoft.com/office/powerpoint/2010/main" val="2599823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8B85729-5EEA-412E-AD42-E2FE5432345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7" name="think-cell Slide" r:id="rId5" imgW="501" imgH="501" progId="TCLayout.ActiveDocument.1">
                  <p:embed/>
                </p:oleObj>
              </mc:Choice>
              <mc:Fallback>
                <p:oleObj name="think-cell Slide" r:id="rId5" imgW="501" imgH="501" progId="TCLayout.ActiveDocument.1">
                  <p:embed/>
                  <p:pic>
                    <p:nvPicPr>
                      <p:cNvPr id="8" name="Object 7" hidden="1">
                        <a:extLst>
                          <a:ext uri="{FF2B5EF4-FFF2-40B4-BE49-F238E27FC236}">
                            <a16:creationId xmlns:a16="http://schemas.microsoft.com/office/drawing/2014/main" id="{68B85729-5EEA-412E-AD42-E2FE5432345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341" name="Rectangle 14340">
            <a:extLst>
              <a:ext uri="{FF2B5EF4-FFF2-40B4-BE49-F238E27FC236}">
                <a16:creationId xmlns:a16="http://schemas.microsoft.com/office/drawing/2014/main" id="{6027AC4A-9718-4C7E-910C-DE2D37EBAF24}"/>
              </a:ext>
            </a:extLst>
          </p:cNvPr>
          <p:cNvSpPr/>
          <p:nvPr/>
        </p:nvSpPr>
        <p:spPr bwMode="auto">
          <a:xfrm>
            <a:off x="6912485" y="6096256"/>
            <a:ext cx="1904605" cy="5429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
        <p:nvSpPr>
          <p:cNvPr id="19" name="Pentagon 8"/>
          <p:cNvSpPr>
            <a:spLocks noChangeArrowheads="1"/>
          </p:cNvSpPr>
          <p:nvPr/>
        </p:nvSpPr>
        <p:spPr bwMode="auto">
          <a:xfrm>
            <a:off x="647475" y="1338489"/>
            <a:ext cx="1280160" cy="2547704"/>
          </a:xfrm>
          <a:prstGeom prst="homePlate">
            <a:avLst>
              <a:gd name="adj" fmla="val 18760"/>
            </a:avLst>
          </a:prstGeom>
          <a:solidFill>
            <a:srgbClr val="003091"/>
          </a:solidFill>
          <a:ln w="9525" algn="ctr">
            <a:noFill/>
            <a:round/>
            <a:headEnd/>
            <a:tailEnd/>
          </a:ln>
        </p:spPr>
        <p:txBody>
          <a:bodyPr anchor="ctr"/>
          <a:lstStyle>
            <a:lvl1pPr>
              <a:buClr>
                <a:schemeClr val="tx2"/>
              </a:buClr>
              <a:defRPr sz="1600">
                <a:solidFill>
                  <a:schemeClr val="tx1"/>
                </a:solidFill>
                <a:latin typeface="Arial" panose="020B0604020202020204" pitchFamily="34" charset="0"/>
              </a:defRPr>
            </a:lvl1pPr>
            <a:lvl2pPr marL="742950" indent="-285750">
              <a:buClr>
                <a:schemeClr val="tx2"/>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buClr>
                <a:schemeClr val="tx2"/>
              </a:buClr>
              <a:buSzPct val="120000"/>
              <a:buFont typeface="Arial" panose="020B0604020202020204" pitchFamily="34" charset="0"/>
              <a:buChar char="–"/>
              <a:defRPr sz="1600">
                <a:solidFill>
                  <a:schemeClr val="tx1"/>
                </a:solidFill>
                <a:latin typeface="Arial" panose="020B0604020202020204" pitchFamily="34" charset="0"/>
              </a:defRPr>
            </a:lvl3pPr>
            <a:lvl4pPr marL="1600200" indent="-228600">
              <a:buClr>
                <a:schemeClr val="tx2"/>
              </a:buClr>
              <a:buSzPct val="120000"/>
              <a:buFont typeface="Arial" panose="020B0604020202020204" pitchFamily="34" charset="0"/>
              <a:buChar char="▫"/>
              <a:defRPr sz="1600">
                <a:solidFill>
                  <a:schemeClr val="tx1"/>
                </a:solidFill>
                <a:latin typeface="Arial" panose="020B0604020202020204" pitchFamily="34" charset="0"/>
              </a:defRPr>
            </a:lvl4pPr>
            <a:lvl5pPr marL="2057400" indent="-228600">
              <a:buClr>
                <a:schemeClr val="tx2"/>
              </a:buClr>
              <a:buSzPct val="890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9pPr>
          </a:lstStyle>
          <a:p>
            <a:pPr eaLnBrk="1" hangingPunct="1">
              <a:buClrTx/>
            </a:pPr>
            <a:r>
              <a:rPr lang="en-US" altLang="en-US" sz="1400" dirty="0">
                <a:solidFill>
                  <a:schemeClr val="bg1"/>
                </a:solidFill>
                <a:latin typeface="Source Sans Pro" panose="020B0503030403020204" pitchFamily="34" charset="0"/>
              </a:rPr>
              <a:t>Experience</a:t>
            </a:r>
          </a:p>
        </p:txBody>
      </p:sp>
      <p:sp>
        <p:nvSpPr>
          <p:cNvPr id="20" name="Pentagon 8"/>
          <p:cNvSpPr>
            <a:spLocks noChangeArrowheads="1"/>
          </p:cNvSpPr>
          <p:nvPr/>
        </p:nvSpPr>
        <p:spPr bwMode="auto">
          <a:xfrm>
            <a:off x="647475" y="4068282"/>
            <a:ext cx="1280160" cy="1093150"/>
          </a:xfrm>
          <a:prstGeom prst="homePlate">
            <a:avLst>
              <a:gd name="adj" fmla="val 18730"/>
            </a:avLst>
          </a:prstGeom>
          <a:solidFill>
            <a:srgbClr val="003091"/>
          </a:solidFill>
          <a:ln w="9525" algn="ctr">
            <a:noFill/>
            <a:round/>
            <a:headEnd/>
            <a:tailEnd/>
          </a:ln>
        </p:spPr>
        <p:txBody>
          <a:bodyPr anchor="ctr"/>
          <a:lstStyle>
            <a:lvl1pPr>
              <a:buClr>
                <a:schemeClr val="tx2"/>
              </a:buClr>
              <a:defRPr sz="1600">
                <a:solidFill>
                  <a:schemeClr val="tx1"/>
                </a:solidFill>
                <a:latin typeface="Arial" panose="020B0604020202020204" pitchFamily="34" charset="0"/>
              </a:defRPr>
            </a:lvl1pPr>
            <a:lvl2pPr marL="742950" indent="-285750">
              <a:buClr>
                <a:schemeClr val="tx2"/>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buClr>
                <a:schemeClr val="tx2"/>
              </a:buClr>
              <a:buSzPct val="120000"/>
              <a:buFont typeface="Arial" panose="020B0604020202020204" pitchFamily="34" charset="0"/>
              <a:buChar char="–"/>
              <a:defRPr sz="1600">
                <a:solidFill>
                  <a:schemeClr val="tx1"/>
                </a:solidFill>
                <a:latin typeface="Arial" panose="020B0604020202020204" pitchFamily="34" charset="0"/>
              </a:defRPr>
            </a:lvl3pPr>
            <a:lvl4pPr marL="1600200" indent="-228600">
              <a:buClr>
                <a:schemeClr val="tx2"/>
              </a:buClr>
              <a:buSzPct val="120000"/>
              <a:buFont typeface="Arial" panose="020B0604020202020204" pitchFamily="34" charset="0"/>
              <a:buChar char="▫"/>
              <a:defRPr sz="1600">
                <a:solidFill>
                  <a:schemeClr val="tx1"/>
                </a:solidFill>
                <a:latin typeface="Arial" panose="020B0604020202020204" pitchFamily="34" charset="0"/>
              </a:defRPr>
            </a:lvl4pPr>
            <a:lvl5pPr marL="2057400" indent="-228600">
              <a:buClr>
                <a:schemeClr val="tx2"/>
              </a:buClr>
              <a:buSzPct val="890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9pPr>
          </a:lstStyle>
          <a:p>
            <a:pPr eaLnBrk="1" hangingPunct="1">
              <a:buClrTx/>
            </a:pPr>
            <a:r>
              <a:rPr lang="en-US" altLang="en-US" sz="1400" dirty="0">
                <a:solidFill>
                  <a:schemeClr val="bg1"/>
                </a:solidFill>
                <a:latin typeface="Source Sans Pro" panose="020B0503030403020204" pitchFamily="34" charset="0"/>
              </a:rPr>
              <a:t>Expertise</a:t>
            </a:r>
          </a:p>
        </p:txBody>
      </p:sp>
      <p:sp>
        <p:nvSpPr>
          <p:cNvPr id="21" name="Pentagon 8"/>
          <p:cNvSpPr>
            <a:spLocks noChangeArrowheads="1"/>
          </p:cNvSpPr>
          <p:nvPr/>
        </p:nvSpPr>
        <p:spPr bwMode="auto">
          <a:xfrm>
            <a:off x="647475" y="5343522"/>
            <a:ext cx="1280160" cy="1097280"/>
          </a:xfrm>
          <a:prstGeom prst="homePlate">
            <a:avLst>
              <a:gd name="adj" fmla="val 18730"/>
            </a:avLst>
          </a:prstGeom>
          <a:solidFill>
            <a:srgbClr val="003091"/>
          </a:solidFill>
          <a:ln w="9525" algn="ctr">
            <a:noFill/>
            <a:round/>
            <a:headEnd/>
            <a:tailEnd/>
          </a:ln>
        </p:spPr>
        <p:txBody>
          <a:bodyPr anchor="ctr"/>
          <a:lstStyle>
            <a:lvl1pPr>
              <a:buClr>
                <a:schemeClr val="tx2"/>
              </a:buClr>
              <a:defRPr sz="1600">
                <a:solidFill>
                  <a:schemeClr val="tx1"/>
                </a:solidFill>
                <a:latin typeface="Arial" panose="020B0604020202020204" pitchFamily="34" charset="0"/>
              </a:defRPr>
            </a:lvl1pPr>
            <a:lvl2pPr marL="742950" indent="-285750">
              <a:buClr>
                <a:schemeClr val="tx2"/>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buClr>
                <a:schemeClr val="tx2"/>
              </a:buClr>
              <a:buSzPct val="120000"/>
              <a:buFont typeface="Arial" panose="020B0604020202020204" pitchFamily="34" charset="0"/>
              <a:buChar char="–"/>
              <a:defRPr sz="1600">
                <a:solidFill>
                  <a:schemeClr val="tx1"/>
                </a:solidFill>
                <a:latin typeface="Arial" panose="020B0604020202020204" pitchFamily="34" charset="0"/>
              </a:defRPr>
            </a:lvl3pPr>
            <a:lvl4pPr marL="1600200" indent="-228600">
              <a:buClr>
                <a:schemeClr val="tx2"/>
              </a:buClr>
              <a:buSzPct val="120000"/>
              <a:buFont typeface="Arial" panose="020B0604020202020204" pitchFamily="34" charset="0"/>
              <a:buChar char="▫"/>
              <a:defRPr sz="1600">
                <a:solidFill>
                  <a:schemeClr val="tx1"/>
                </a:solidFill>
                <a:latin typeface="Arial" panose="020B0604020202020204" pitchFamily="34" charset="0"/>
              </a:defRPr>
            </a:lvl4pPr>
            <a:lvl5pPr marL="2057400" indent="-228600">
              <a:buClr>
                <a:schemeClr val="tx2"/>
              </a:buClr>
              <a:buSzPct val="890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9pPr>
          </a:lstStyle>
          <a:p>
            <a:pPr eaLnBrk="1" hangingPunct="1">
              <a:buClrTx/>
            </a:pPr>
            <a:r>
              <a:rPr lang="en-US" altLang="en-US" sz="1400" dirty="0">
                <a:solidFill>
                  <a:schemeClr val="bg1"/>
                </a:solidFill>
                <a:latin typeface="Source Sans Pro" panose="020B0503030403020204" pitchFamily="34" charset="0"/>
              </a:rPr>
              <a:t>Objectivity</a:t>
            </a:r>
          </a:p>
        </p:txBody>
      </p:sp>
      <p:sp>
        <p:nvSpPr>
          <p:cNvPr id="22" name="TextBox 21"/>
          <p:cNvSpPr txBox="1"/>
          <p:nvPr/>
        </p:nvSpPr>
        <p:spPr>
          <a:xfrm>
            <a:off x="2054695" y="1338488"/>
            <a:ext cx="4868430" cy="2644082"/>
          </a:xfrm>
          <a:prstGeom prst="rect">
            <a:avLst/>
          </a:prstGeom>
          <a:noFill/>
        </p:spPr>
        <p:txBody>
          <a:bodyPr/>
          <a:lstStyle/>
          <a:p>
            <a:pPr marL="285750" indent="-285750">
              <a:spcBef>
                <a:spcPts val="300"/>
              </a:spcBef>
              <a:buFont typeface="Arial" panose="020B0604020202020204" pitchFamily="34" charset="0"/>
              <a:buChar char="•"/>
              <a:defRPr/>
            </a:pPr>
            <a:r>
              <a:rPr lang="en-US" altLang="en-US" sz="1400" dirty="0">
                <a:latin typeface="Source Sans Pro" panose="020B0503030403020204" pitchFamily="34" charset="0"/>
              </a:rPr>
              <a:t>Harvard:  </a:t>
            </a:r>
            <a:r>
              <a:rPr lang="en-US" altLang="en-US" sz="1400" b="0" dirty="0">
                <a:latin typeface="Source Sans Pro" panose="020B0503030403020204" pitchFamily="34" charset="0"/>
              </a:rPr>
              <a:t>Co-founder and 13-Year Instructor of Personal Financial Management Program</a:t>
            </a:r>
          </a:p>
          <a:p>
            <a:pPr marL="285750" indent="-285750">
              <a:spcBef>
                <a:spcPts val="300"/>
              </a:spcBef>
              <a:buFont typeface="Arial" panose="020B0604020202020204" pitchFamily="34" charset="0"/>
              <a:buChar char="•"/>
              <a:defRPr/>
            </a:pPr>
            <a:r>
              <a:rPr lang="en-US" altLang="en-US" sz="1400" dirty="0">
                <a:latin typeface="Source Sans Pro" panose="020B0503030403020204" pitchFamily="34" charset="0"/>
              </a:rPr>
              <a:t>Columbia</a:t>
            </a:r>
            <a:r>
              <a:rPr lang="en-US" altLang="en-US" sz="1400" b="0" dirty="0">
                <a:latin typeface="Source Sans Pro" panose="020B0503030403020204" pitchFamily="34" charset="0"/>
              </a:rPr>
              <a:t>: Lead workshops for Master’s and PhD students at Graduate School of Arts &amp; Sciences + Journalism School</a:t>
            </a:r>
          </a:p>
          <a:p>
            <a:pPr marL="285750" indent="-285750">
              <a:spcBef>
                <a:spcPts val="300"/>
              </a:spcBef>
              <a:buFont typeface="Arial" panose="020B0604020202020204" pitchFamily="34" charset="0"/>
              <a:buChar char="•"/>
              <a:defRPr/>
            </a:pPr>
            <a:r>
              <a:rPr lang="en-US" altLang="en-US" sz="1400" dirty="0">
                <a:latin typeface="Source Sans Pro" panose="020B0503030403020204" pitchFamily="34" charset="0"/>
              </a:rPr>
              <a:t>Wharton: </a:t>
            </a:r>
            <a:r>
              <a:rPr lang="en-US" altLang="en-US" sz="1400" b="0" dirty="0">
                <a:latin typeface="Source Sans Pro" panose="020B0503030403020204" pitchFamily="34" charset="0"/>
              </a:rPr>
              <a:t>Teach programs for rising freshmen and sophomores from underrepresented groups</a:t>
            </a:r>
          </a:p>
          <a:p>
            <a:pPr marL="285750" indent="-285750">
              <a:spcBef>
                <a:spcPts val="300"/>
              </a:spcBef>
              <a:buFont typeface="Arial" panose="020B0604020202020204" pitchFamily="34" charset="0"/>
              <a:buChar char="•"/>
              <a:defRPr/>
            </a:pPr>
            <a:r>
              <a:rPr lang="en-US" altLang="en-US" sz="1400" dirty="0">
                <a:latin typeface="Source Sans Pro" panose="020B0503030403020204" pitchFamily="34" charset="0"/>
              </a:rPr>
              <a:t>NYU: </a:t>
            </a:r>
            <a:r>
              <a:rPr lang="en-US" altLang="en-US" sz="1400" b="0" dirty="0">
                <a:latin typeface="Source Sans Pro" panose="020B0503030403020204" pitchFamily="34" charset="0"/>
              </a:rPr>
              <a:t>Offer tax workshop for graduate students</a:t>
            </a:r>
          </a:p>
          <a:p>
            <a:pPr marL="285750" indent="-285750">
              <a:spcBef>
                <a:spcPts val="300"/>
              </a:spcBef>
              <a:buFont typeface="Arial" panose="020B0604020202020204" pitchFamily="34" charset="0"/>
              <a:buChar char="•"/>
              <a:defRPr/>
            </a:pPr>
            <a:r>
              <a:rPr lang="en-US" altLang="en-US" sz="1400" dirty="0">
                <a:latin typeface="Source Sans Pro" panose="020B0503030403020204" pitchFamily="34" charset="0"/>
              </a:rPr>
              <a:t>Johns Hopkins and UChicago: </a:t>
            </a:r>
            <a:r>
              <a:rPr lang="en-US" altLang="en-US" sz="1400" b="0" dirty="0">
                <a:latin typeface="Source Sans Pro" panose="020B0503030403020204" pitchFamily="34" charset="0"/>
              </a:rPr>
              <a:t>Workshops for all years</a:t>
            </a:r>
          </a:p>
          <a:p>
            <a:pPr marL="285750" indent="-285750">
              <a:spcBef>
                <a:spcPts val="300"/>
              </a:spcBef>
              <a:buFont typeface="Arial" panose="020B0604020202020204" pitchFamily="34" charset="0"/>
              <a:buChar char="•"/>
              <a:defRPr/>
            </a:pPr>
            <a:r>
              <a:rPr lang="en-US" altLang="en-US" sz="1400" dirty="0">
                <a:latin typeface="Source Sans Pro" panose="020B0503030403020204" pitchFamily="34" charset="0"/>
              </a:rPr>
              <a:t>Employers: </a:t>
            </a:r>
            <a:r>
              <a:rPr lang="en-US" altLang="en-US" sz="1400" b="0" dirty="0">
                <a:latin typeface="Source Sans Pro" panose="020B0503030403020204" pitchFamily="34" charset="0"/>
              </a:rPr>
              <a:t>Skadden, Mt. Sinai Hospital; </a:t>
            </a:r>
            <a:r>
              <a:rPr lang="en-US" altLang="en-US" sz="1400" b="0" dirty="0" err="1">
                <a:latin typeface="Source Sans Pro" panose="020B0503030403020204" pitchFamily="34" charset="0"/>
              </a:rPr>
              <a:t>DoorDash</a:t>
            </a:r>
            <a:r>
              <a:rPr lang="en-US" altLang="en-US" sz="1400" b="0" dirty="0">
                <a:latin typeface="Source Sans Pro" panose="020B0503030403020204" pitchFamily="34" charset="0"/>
              </a:rPr>
              <a:t> </a:t>
            </a:r>
          </a:p>
          <a:p>
            <a:pPr marL="285750" indent="-285750">
              <a:buFont typeface="Arial" panose="020B0604020202020204" pitchFamily="34" charset="0"/>
              <a:buChar char="•"/>
              <a:defRPr/>
            </a:pPr>
            <a:endParaRPr lang="en-US" altLang="en-US" sz="1400" b="0" dirty="0">
              <a:latin typeface="Source Sans Pro" panose="020B0503030403020204" pitchFamily="34" charset="0"/>
            </a:endParaRPr>
          </a:p>
        </p:txBody>
      </p:sp>
      <p:sp>
        <p:nvSpPr>
          <p:cNvPr id="23" name="TextBox 14"/>
          <p:cNvSpPr txBox="1">
            <a:spLocks noChangeArrowheads="1"/>
          </p:cNvSpPr>
          <p:nvPr/>
        </p:nvSpPr>
        <p:spPr bwMode="auto">
          <a:xfrm>
            <a:off x="2050493" y="4068282"/>
            <a:ext cx="485779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pPr marL="285750" indent="-285750">
              <a:spcBef>
                <a:spcPts val="300"/>
              </a:spcBef>
              <a:buFont typeface="Arial" panose="020B0604020202020204" pitchFamily="34" charset="0"/>
              <a:buChar char="•"/>
              <a:defRPr/>
            </a:pPr>
            <a:r>
              <a:rPr lang="en-US" altLang="en-US" sz="1400" dirty="0">
                <a:latin typeface="Source Sans Pro" panose="020B0503030403020204" pitchFamily="34" charset="0"/>
              </a:rPr>
              <a:t>Forbes:  </a:t>
            </a:r>
            <a:r>
              <a:rPr lang="en-US" altLang="en-US" sz="1400" b="0" dirty="0">
                <a:latin typeface="Source Sans Pro" panose="020B0503030403020204" pitchFamily="34" charset="0"/>
              </a:rPr>
              <a:t>Personal Finance Contributing Writer </a:t>
            </a:r>
          </a:p>
          <a:p>
            <a:pPr marL="285750" indent="-285750">
              <a:spcBef>
                <a:spcPts val="300"/>
              </a:spcBef>
              <a:buFont typeface="Arial" panose="020B0604020202020204" pitchFamily="34" charset="0"/>
              <a:buChar char="•"/>
              <a:defRPr/>
            </a:pPr>
            <a:r>
              <a:rPr lang="en-US" altLang="en-US" sz="1400" dirty="0">
                <a:latin typeface="Source Sans Pro" panose="020B0503030403020204" pitchFamily="34" charset="0"/>
              </a:rPr>
              <a:t>Consortium on Financing Higher Ed</a:t>
            </a:r>
            <a:r>
              <a:rPr lang="en-US" altLang="en-US" sz="1400" b="0" dirty="0">
                <a:latin typeface="Source Sans Pro" panose="020B0503030403020204" pitchFamily="34" charset="0"/>
              </a:rPr>
              <a:t> – Keynote Presenter</a:t>
            </a:r>
            <a:endParaRPr lang="en-US" altLang="en-US" sz="1400" dirty="0">
              <a:latin typeface="Source Sans Pro" panose="020B0503030403020204" pitchFamily="34" charset="0"/>
            </a:endParaRPr>
          </a:p>
          <a:p>
            <a:pPr marL="285750" indent="-285750">
              <a:spcBef>
                <a:spcPts val="300"/>
              </a:spcBef>
              <a:buFont typeface="Arial" panose="020B0604020202020204" pitchFamily="34" charset="0"/>
              <a:buChar char="•"/>
              <a:defRPr/>
            </a:pPr>
            <a:r>
              <a:rPr lang="en-US" altLang="en-US" sz="1400" dirty="0">
                <a:latin typeface="Source Sans Pro" panose="020B0503030403020204" pitchFamily="34" charset="0"/>
              </a:rPr>
              <a:t>U.S. Conference of Mayors: </a:t>
            </a:r>
            <a:r>
              <a:rPr lang="en-US" altLang="en-US" sz="1400" b="0" dirty="0">
                <a:latin typeface="Source Sans Pro" panose="020B0503030403020204" pitchFamily="34" charset="0"/>
              </a:rPr>
              <a:t>Guest speaker</a:t>
            </a:r>
          </a:p>
        </p:txBody>
      </p:sp>
      <p:sp>
        <p:nvSpPr>
          <p:cNvPr id="24" name="TextBox 15"/>
          <p:cNvSpPr txBox="1">
            <a:spLocks noChangeArrowheads="1"/>
          </p:cNvSpPr>
          <p:nvPr/>
        </p:nvSpPr>
        <p:spPr bwMode="auto">
          <a:xfrm>
            <a:off x="2054695" y="5343522"/>
            <a:ext cx="4735216"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pPr marL="285750" indent="-285750">
              <a:spcBef>
                <a:spcPts val="300"/>
              </a:spcBef>
              <a:buFont typeface="Arial" panose="020B0604020202020204" pitchFamily="34" charset="0"/>
              <a:buChar char="•"/>
            </a:pPr>
            <a:r>
              <a:rPr lang="en-US" altLang="en-US" sz="1400" dirty="0">
                <a:latin typeface="Source Sans Pro" panose="020B0503030403020204" pitchFamily="34" charset="0"/>
              </a:rPr>
              <a:t>Unaffiliated </a:t>
            </a:r>
            <a:r>
              <a:rPr lang="en-US" altLang="en-US" sz="1400" b="0" dirty="0">
                <a:latin typeface="Source Sans Pro" panose="020B0503030403020204" pitchFamily="34" charset="0"/>
              </a:rPr>
              <a:t>and </a:t>
            </a:r>
            <a:r>
              <a:rPr lang="en-US" altLang="en-US" sz="1400" dirty="0">
                <a:latin typeface="Source Sans Pro" panose="020B0503030403020204" pitchFamily="34" charset="0"/>
              </a:rPr>
              <a:t>unbiased</a:t>
            </a:r>
          </a:p>
          <a:p>
            <a:pPr marL="285750" indent="-285750">
              <a:spcBef>
                <a:spcPts val="300"/>
              </a:spcBef>
              <a:buFont typeface="Arial" panose="020B0604020202020204" pitchFamily="34" charset="0"/>
              <a:buChar char="•"/>
            </a:pPr>
            <a:r>
              <a:rPr lang="en-US" altLang="en-US" sz="1400" dirty="0">
                <a:latin typeface="Source Sans Pro" panose="020B0503030403020204" pitchFamily="34" charset="0"/>
              </a:rPr>
              <a:t>No conflicts of interest</a:t>
            </a:r>
          </a:p>
          <a:p>
            <a:pPr marL="285750" indent="-285750">
              <a:spcBef>
                <a:spcPts val="300"/>
              </a:spcBef>
              <a:buFont typeface="Arial" panose="020B0604020202020204" pitchFamily="34" charset="0"/>
              <a:buChar char="•"/>
            </a:pPr>
            <a:r>
              <a:rPr lang="en-US" altLang="en-US" sz="1400" dirty="0">
                <a:latin typeface="Source Sans Pro" panose="020B0503030403020204" pitchFamily="34" charset="0"/>
              </a:rPr>
              <a:t>Do not market, sell, or receive compensation </a:t>
            </a:r>
            <a:r>
              <a:rPr lang="en-US" altLang="en-US" sz="1400" b="0" dirty="0">
                <a:latin typeface="Source Sans Pro" panose="020B0503030403020204" pitchFamily="34" charset="0"/>
              </a:rPr>
              <a:t>from other products or services </a:t>
            </a:r>
          </a:p>
        </p:txBody>
      </p:sp>
      <p:sp>
        <p:nvSpPr>
          <p:cNvPr id="18" name="Title 1"/>
          <p:cNvSpPr txBox="1">
            <a:spLocks/>
          </p:cNvSpPr>
          <p:nvPr/>
        </p:nvSpPr>
        <p:spPr bwMode="auto">
          <a:xfrm>
            <a:off x="755009" y="225450"/>
            <a:ext cx="7982591" cy="8309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defTabSz="895350" rtl="0" eaLnBrk="0" fontAlgn="base" hangingPunct="0">
              <a:spcBef>
                <a:spcPct val="0"/>
              </a:spcBef>
              <a:spcAft>
                <a:spcPct val="0"/>
              </a:spcAft>
              <a:defRPr sz="5400" b="1">
                <a:solidFill>
                  <a:srgbClr val="8F8F8F"/>
                </a:solidFill>
                <a:latin typeface="Bebas Neue Bold" panose="020B0606020202050201" pitchFamily="34" charset="0"/>
                <a:ea typeface="+mj-ea"/>
                <a:cs typeface="+mj-cs"/>
              </a:defRPr>
            </a:lvl1pPr>
            <a:lvl2pPr algn="l" defTabSz="895350" rtl="0" eaLnBrk="0" fontAlgn="base" hangingPunct="0">
              <a:spcBef>
                <a:spcPct val="0"/>
              </a:spcBef>
              <a:spcAft>
                <a:spcPct val="0"/>
              </a:spcAft>
              <a:defRPr sz="1900" b="1">
                <a:solidFill>
                  <a:schemeClr val="tx2"/>
                </a:solidFill>
                <a:latin typeface="Arial" charset="0"/>
              </a:defRPr>
            </a:lvl2pPr>
            <a:lvl3pPr algn="l" defTabSz="895350" rtl="0" eaLnBrk="0" fontAlgn="base" hangingPunct="0">
              <a:spcBef>
                <a:spcPct val="0"/>
              </a:spcBef>
              <a:spcAft>
                <a:spcPct val="0"/>
              </a:spcAft>
              <a:defRPr sz="1900" b="1">
                <a:solidFill>
                  <a:schemeClr val="tx2"/>
                </a:solidFill>
                <a:latin typeface="Arial" charset="0"/>
              </a:defRPr>
            </a:lvl3pPr>
            <a:lvl4pPr algn="l" defTabSz="895350" rtl="0" eaLnBrk="0" fontAlgn="base" hangingPunct="0">
              <a:spcBef>
                <a:spcPct val="0"/>
              </a:spcBef>
              <a:spcAft>
                <a:spcPct val="0"/>
              </a:spcAft>
              <a:defRPr sz="1900" b="1">
                <a:solidFill>
                  <a:schemeClr val="tx2"/>
                </a:solidFill>
                <a:latin typeface="Arial" charset="0"/>
              </a:defRPr>
            </a:lvl4pPr>
            <a:lvl5pPr algn="l" defTabSz="895350" rtl="0" eaLnBrk="0" fontAlgn="base" hangingPunct="0">
              <a:spcBef>
                <a:spcPct val="0"/>
              </a:spcBef>
              <a:spcAft>
                <a:spcPct val="0"/>
              </a:spcAft>
              <a:defRPr sz="1900" b="1">
                <a:solidFill>
                  <a:schemeClr val="tx2"/>
                </a:solidFill>
                <a:latin typeface="Arial" charset="0"/>
              </a:defRPr>
            </a:lvl5pPr>
            <a:lvl6pPr marL="457200" algn="l" defTabSz="895350" rtl="0" fontAlgn="base">
              <a:spcBef>
                <a:spcPct val="0"/>
              </a:spcBef>
              <a:spcAft>
                <a:spcPct val="0"/>
              </a:spcAft>
              <a:defRPr sz="1900" b="1">
                <a:solidFill>
                  <a:schemeClr val="tx2"/>
                </a:solidFill>
                <a:latin typeface="Arial" charset="0"/>
              </a:defRPr>
            </a:lvl6pPr>
            <a:lvl7pPr marL="914400" algn="l" defTabSz="895350" rtl="0" fontAlgn="base">
              <a:spcBef>
                <a:spcPct val="0"/>
              </a:spcBef>
              <a:spcAft>
                <a:spcPct val="0"/>
              </a:spcAft>
              <a:defRPr sz="1900" b="1">
                <a:solidFill>
                  <a:schemeClr val="tx2"/>
                </a:solidFill>
                <a:latin typeface="Arial" charset="0"/>
              </a:defRPr>
            </a:lvl7pPr>
            <a:lvl8pPr marL="1371600" algn="l" defTabSz="895350" rtl="0" fontAlgn="base">
              <a:spcBef>
                <a:spcPct val="0"/>
              </a:spcBef>
              <a:spcAft>
                <a:spcPct val="0"/>
              </a:spcAft>
              <a:defRPr sz="1900" b="1">
                <a:solidFill>
                  <a:schemeClr val="tx2"/>
                </a:solidFill>
                <a:latin typeface="Arial" charset="0"/>
              </a:defRPr>
            </a:lvl8pPr>
            <a:lvl9pPr marL="1828800" algn="l" defTabSz="895350" rtl="0" fontAlgn="base">
              <a:spcBef>
                <a:spcPct val="0"/>
              </a:spcBef>
              <a:spcAft>
                <a:spcPct val="0"/>
              </a:spcAft>
              <a:defRPr sz="1900" b="1">
                <a:solidFill>
                  <a:schemeClr val="tx2"/>
                </a:solidFill>
                <a:latin typeface="Arial" charset="0"/>
              </a:defRPr>
            </a:lvl9pPr>
          </a:lstStyle>
          <a:p>
            <a:r>
              <a:rPr lang="en-US" dirty="0"/>
              <a:t>Why should you listen to me?</a:t>
            </a:r>
            <a:endParaRPr lang="en-US" kern="0" dirty="0"/>
          </a:p>
        </p:txBody>
      </p:sp>
      <p:cxnSp>
        <p:nvCxnSpPr>
          <p:cNvPr id="15" name="Straight Connector 14">
            <a:extLst>
              <a:ext uri="{FF2B5EF4-FFF2-40B4-BE49-F238E27FC236}">
                <a16:creationId xmlns:a16="http://schemas.microsoft.com/office/drawing/2014/main" id="{4B2A10B6-B85E-4728-A2D7-FEDF4C4FACA2}"/>
              </a:ext>
            </a:extLst>
          </p:cNvPr>
          <p:cNvCxnSpPr>
            <a:cxnSpLocks/>
          </p:cNvCxnSpPr>
          <p:nvPr/>
        </p:nvCxnSpPr>
        <p:spPr>
          <a:xfrm>
            <a:off x="677509" y="1038325"/>
            <a:ext cx="8060091" cy="0"/>
          </a:xfrm>
          <a:prstGeom prst="line">
            <a:avLst/>
          </a:prstGeom>
          <a:ln>
            <a:solidFill>
              <a:srgbClr val="8F8F8F"/>
            </a:solidFill>
          </a:ln>
          <a:effectLst/>
        </p:spPr>
        <p:style>
          <a:lnRef idx="3">
            <a:schemeClr val="accent6"/>
          </a:lnRef>
          <a:fillRef idx="0">
            <a:schemeClr val="accent6"/>
          </a:fillRef>
          <a:effectRef idx="2">
            <a:schemeClr val="accent6"/>
          </a:effectRef>
          <a:fontRef idx="minor">
            <a:schemeClr val="tx1"/>
          </a:fontRef>
        </p:style>
      </p:cxnSp>
      <p:cxnSp>
        <p:nvCxnSpPr>
          <p:cNvPr id="12" name="Straight Connector 11">
            <a:extLst>
              <a:ext uri="{FF2B5EF4-FFF2-40B4-BE49-F238E27FC236}">
                <a16:creationId xmlns:a16="http://schemas.microsoft.com/office/drawing/2014/main" id="{98A5585E-DB5F-4F1B-9DC1-D51B0B43EA7D}"/>
              </a:ext>
            </a:extLst>
          </p:cNvPr>
          <p:cNvCxnSpPr>
            <a:cxnSpLocks/>
          </p:cNvCxnSpPr>
          <p:nvPr/>
        </p:nvCxnSpPr>
        <p:spPr bwMode="auto">
          <a:xfrm>
            <a:off x="11735896" y="8693702"/>
            <a:ext cx="296103"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grpSp>
        <p:nvGrpSpPr>
          <p:cNvPr id="4" name="Group 3">
            <a:extLst>
              <a:ext uri="{FF2B5EF4-FFF2-40B4-BE49-F238E27FC236}">
                <a16:creationId xmlns:a16="http://schemas.microsoft.com/office/drawing/2014/main" id="{3CB1739F-6C22-4318-BA93-9B5491640EED}"/>
              </a:ext>
            </a:extLst>
          </p:cNvPr>
          <p:cNvGrpSpPr/>
          <p:nvPr/>
        </p:nvGrpSpPr>
        <p:grpSpPr>
          <a:xfrm>
            <a:off x="7100114" y="4683322"/>
            <a:ext cx="1648633" cy="1943571"/>
            <a:chOff x="7100114" y="4683322"/>
            <a:chExt cx="1648633" cy="1943571"/>
          </a:xfrm>
        </p:grpSpPr>
        <p:pic>
          <p:nvPicPr>
            <p:cNvPr id="36" name="Picture 34">
              <a:extLst>
                <a:ext uri="{FF2B5EF4-FFF2-40B4-BE49-F238E27FC236}">
                  <a16:creationId xmlns:a16="http://schemas.microsoft.com/office/drawing/2014/main" id="{833C0206-6C28-4B5C-8CB8-0C7ED33847FB}"/>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14956" y="4710750"/>
              <a:ext cx="1620205"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57FFBCC4-8300-431E-9929-B75423C90BD7}"/>
                </a:ext>
              </a:extLst>
            </p:cNvPr>
            <p:cNvSpPr/>
            <p:nvPr/>
          </p:nvSpPr>
          <p:spPr bwMode="auto">
            <a:xfrm>
              <a:off x="7100114" y="4699570"/>
              <a:ext cx="1635047" cy="19265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
          <p:nvSpPr>
            <p:cNvPr id="38" name="Rectangle 37">
              <a:extLst>
                <a:ext uri="{FF2B5EF4-FFF2-40B4-BE49-F238E27FC236}">
                  <a16:creationId xmlns:a16="http://schemas.microsoft.com/office/drawing/2014/main" id="{FD816A2B-566A-4B7C-9210-F12786B7665C}"/>
                </a:ext>
              </a:extLst>
            </p:cNvPr>
            <p:cNvSpPr/>
            <p:nvPr/>
          </p:nvSpPr>
          <p:spPr bwMode="auto">
            <a:xfrm>
              <a:off x="7100114" y="4683322"/>
              <a:ext cx="1635047" cy="345401"/>
            </a:xfrm>
            <a:prstGeom prst="rect">
              <a:avLst/>
            </a:prstGeom>
            <a:solidFill>
              <a:srgbClr val="003091"/>
            </a:solidFill>
            <a:ln w="9525" algn="ctr">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latin typeface="Source Sans Pro" panose="020B0503030403020204" pitchFamily="34" charset="0"/>
                </a:rPr>
                <a:t>MY BACKGROUND</a:t>
              </a:r>
            </a:p>
          </p:txBody>
        </p:sp>
        <p:pic>
          <p:nvPicPr>
            <p:cNvPr id="14346" name="Picture 10" descr="Image result for harvard business school logo">
              <a:extLst>
                <a:ext uri="{FF2B5EF4-FFF2-40B4-BE49-F238E27FC236}">
                  <a16:creationId xmlns:a16="http://schemas.microsoft.com/office/drawing/2014/main" id="{9598A276-29DB-47CE-84FB-9D9957E4BE1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194887" y="5058308"/>
              <a:ext cx="1348443" cy="39221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072032E-FEC1-49F2-B0D3-81E10989F7BA}"/>
                </a:ext>
              </a:extLst>
            </p:cNvPr>
            <p:cNvSpPr txBox="1"/>
            <p:nvPr/>
          </p:nvSpPr>
          <p:spPr>
            <a:xfrm>
              <a:off x="7129170" y="5455261"/>
              <a:ext cx="437940" cy="261610"/>
            </a:xfrm>
            <a:prstGeom prst="rect">
              <a:avLst/>
            </a:prstGeom>
            <a:noFill/>
          </p:spPr>
          <p:txBody>
            <a:bodyPr wrap="none" rtlCol="0">
              <a:spAutoFit/>
            </a:bodyPr>
            <a:lstStyle/>
            <a:p>
              <a:r>
                <a:rPr lang="en-US" sz="1050" b="0" i="1" dirty="0">
                  <a:latin typeface="+mn-lt"/>
                </a:rPr>
                <a:t>MBA</a:t>
              </a:r>
            </a:p>
          </p:txBody>
        </p:sp>
        <p:pic>
          <p:nvPicPr>
            <p:cNvPr id="14348" name="Picture 12" descr="Image result for cornell university logo">
              <a:extLst>
                <a:ext uri="{FF2B5EF4-FFF2-40B4-BE49-F238E27FC236}">
                  <a16:creationId xmlns:a16="http://schemas.microsoft.com/office/drawing/2014/main" id="{39B28003-BA23-49F5-BD79-65BBC9BCF72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194887" y="5768927"/>
              <a:ext cx="934203" cy="302729"/>
            </a:xfrm>
            <a:prstGeom prst="rect">
              <a:avLst/>
            </a:prstGeom>
            <a:noFill/>
            <a:extLst>
              <a:ext uri="{909E8E84-426E-40DD-AFC4-6F175D3DCCD1}">
                <a14:hiddenFill xmlns:a14="http://schemas.microsoft.com/office/drawing/2010/main">
                  <a:solidFill>
                    <a:srgbClr val="FFFFFF"/>
                  </a:solidFill>
                </a14:hiddenFill>
              </a:ext>
            </a:extLst>
          </p:spPr>
        </p:pic>
        <p:cxnSp>
          <p:nvCxnSpPr>
            <p:cNvPr id="14339" name="Straight Connector 14338">
              <a:extLst>
                <a:ext uri="{FF2B5EF4-FFF2-40B4-BE49-F238E27FC236}">
                  <a16:creationId xmlns:a16="http://schemas.microsoft.com/office/drawing/2014/main" id="{2882F17D-4594-46C1-9941-DFFFA82B4141}"/>
                </a:ext>
              </a:extLst>
            </p:cNvPr>
            <p:cNvCxnSpPr/>
            <p:nvPr/>
          </p:nvCxnSpPr>
          <p:spPr bwMode="auto">
            <a:xfrm>
              <a:off x="7100114" y="5683150"/>
              <a:ext cx="1617669" cy="0"/>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sp>
          <p:nvSpPr>
            <p:cNvPr id="53" name="TextBox 52">
              <a:extLst>
                <a:ext uri="{FF2B5EF4-FFF2-40B4-BE49-F238E27FC236}">
                  <a16:creationId xmlns:a16="http://schemas.microsoft.com/office/drawing/2014/main" id="{EB15E32B-4AD7-40D0-8227-302549AE3E3F}"/>
                </a:ext>
              </a:extLst>
            </p:cNvPr>
            <p:cNvSpPr txBox="1"/>
            <p:nvPr/>
          </p:nvSpPr>
          <p:spPr>
            <a:xfrm>
              <a:off x="7123893" y="6072895"/>
              <a:ext cx="1624854" cy="553998"/>
            </a:xfrm>
            <a:prstGeom prst="rect">
              <a:avLst/>
            </a:prstGeom>
            <a:noFill/>
          </p:spPr>
          <p:txBody>
            <a:bodyPr wrap="square" rtlCol="0">
              <a:spAutoFit/>
            </a:bodyPr>
            <a:lstStyle/>
            <a:p>
              <a:r>
                <a:rPr lang="en-US" b="0" i="1" dirty="0">
                  <a:latin typeface="+mn-lt"/>
                </a:rPr>
                <a:t>BA – Economics</a:t>
              </a:r>
            </a:p>
            <a:p>
              <a:r>
                <a:rPr lang="en-US" b="0" i="1" dirty="0">
                  <a:latin typeface="+mn-lt"/>
                </a:rPr>
                <a:t>(Distinction in all subjects;</a:t>
              </a:r>
            </a:p>
            <a:p>
              <a:r>
                <a:rPr lang="en-US" b="0" i="1" dirty="0">
                  <a:latin typeface="+mn-lt"/>
                </a:rPr>
                <a:t>Phi Beta Kappa)</a:t>
              </a:r>
            </a:p>
          </p:txBody>
        </p:sp>
      </p:grpSp>
      <p:sp>
        <p:nvSpPr>
          <p:cNvPr id="2" name="TextBox 1">
            <a:extLst>
              <a:ext uri="{FF2B5EF4-FFF2-40B4-BE49-F238E27FC236}">
                <a16:creationId xmlns:a16="http://schemas.microsoft.com/office/drawing/2014/main" id="{C8D1024D-7115-4A9A-932D-35FB8FEDDE67}"/>
              </a:ext>
            </a:extLst>
          </p:cNvPr>
          <p:cNvSpPr txBox="1"/>
          <p:nvPr/>
        </p:nvSpPr>
        <p:spPr>
          <a:xfrm>
            <a:off x="2346264" y="1174641"/>
            <a:ext cx="1426994" cy="246221"/>
          </a:xfrm>
          <a:prstGeom prst="rect">
            <a:avLst/>
          </a:prstGeom>
          <a:noFill/>
        </p:spPr>
        <p:txBody>
          <a:bodyPr wrap="none" rtlCol="0">
            <a:spAutoFit/>
          </a:bodyPr>
          <a:lstStyle/>
          <a:p>
            <a:r>
              <a:rPr lang="en-US" u="sng" dirty="0"/>
              <a:t>I’ve Worked With. . . </a:t>
            </a:r>
          </a:p>
        </p:txBody>
      </p:sp>
      <p:pic>
        <p:nvPicPr>
          <p:cNvPr id="26" name="Picture 3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14956" y="1210214"/>
            <a:ext cx="1620205"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2A79148-250F-4A89-AA45-248A99FCE467}"/>
              </a:ext>
            </a:extLst>
          </p:cNvPr>
          <p:cNvSpPr/>
          <p:nvPr/>
        </p:nvSpPr>
        <p:spPr bwMode="auto">
          <a:xfrm>
            <a:off x="7100114" y="1199035"/>
            <a:ext cx="1635047" cy="155151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FE356FDD-BE77-4B72-80A2-7B7780206AAF}"/>
              </a:ext>
            </a:extLst>
          </p:cNvPr>
          <p:cNvSpPr/>
          <p:nvPr/>
        </p:nvSpPr>
        <p:spPr bwMode="auto">
          <a:xfrm>
            <a:off x="7100114" y="1182786"/>
            <a:ext cx="1635047" cy="345401"/>
          </a:xfrm>
          <a:prstGeom prst="rect">
            <a:avLst/>
          </a:prstGeom>
          <a:solidFill>
            <a:srgbClr val="003091"/>
          </a:solidFill>
          <a:ln w="9525" algn="ctr">
            <a:noFill/>
            <a:round/>
            <a:headEnd/>
            <a:tailEnd/>
          </a:ln>
        </p:spPr>
        <p:txBody>
          <a:bodyPr anchor="ctr"/>
          <a:lstStyle/>
          <a:p>
            <a:pPr algn="ctr"/>
            <a:r>
              <a:rPr lang="en-US" sz="1200" dirty="0">
                <a:solidFill>
                  <a:schemeClr val="bg1"/>
                </a:solidFill>
                <a:latin typeface="Source Sans Pro" panose="020B0503030403020204" pitchFamily="34" charset="0"/>
              </a:rPr>
              <a:t>I’VE WORKED WITH</a:t>
            </a:r>
          </a:p>
        </p:txBody>
      </p:sp>
      <p:pic>
        <p:nvPicPr>
          <p:cNvPr id="14340" name="Picture 4" descr="Image result for wharton logo">
            <a:extLst>
              <a:ext uri="{FF2B5EF4-FFF2-40B4-BE49-F238E27FC236}">
                <a16:creationId xmlns:a16="http://schemas.microsoft.com/office/drawing/2014/main" id="{6E6F5589-A8BA-4254-A4EF-0CB8CA8078F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260383" y="1970277"/>
            <a:ext cx="732904" cy="17977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Image result for columbia university logo">
            <a:extLst>
              <a:ext uri="{FF2B5EF4-FFF2-40B4-BE49-F238E27FC236}">
                <a16:creationId xmlns:a16="http://schemas.microsoft.com/office/drawing/2014/main" id="{4BCD7AF3-3EBA-4121-8259-CDAFF8B70F0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117312" y="1784827"/>
            <a:ext cx="452581" cy="452581"/>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Related image">
            <a:extLst>
              <a:ext uri="{FF2B5EF4-FFF2-40B4-BE49-F238E27FC236}">
                <a16:creationId xmlns:a16="http://schemas.microsoft.com/office/drawing/2014/main" id="{B526FCFE-EBB1-40B4-88F2-387AFBCBC05C}"/>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t="27286" r="3024" b="28216"/>
          <a:stretch/>
        </p:blipFill>
        <p:spPr bwMode="auto">
          <a:xfrm>
            <a:off x="7508865" y="1604639"/>
            <a:ext cx="817543" cy="22608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Related image">
            <a:extLst>
              <a:ext uri="{FF2B5EF4-FFF2-40B4-BE49-F238E27FC236}">
                <a16:creationId xmlns:a16="http://schemas.microsoft.com/office/drawing/2014/main" id="{085785D9-3415-45E7-9AB1-6DC227D9B72F}"/>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189853" y="2317517"/>
            <a:ext cx="550942" cy="18826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chulte Roth &amp; Zabel LLP Logo Download - SVG - All Vector Logo">
            <a:extLst>
              <a:ext uri="{FF2B5EF4-FFF2-40B4-BE49-F238E27FC236}">
                <a16:creationId xmlns:a16="http://schemas.microsoft.com/office/drawing/2014/main" id="{93B87B00-0956-4700-B484-62CDAD16B1B8}"/>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t="38433" b="35637"/>
          <a:stretch/>
        </p:blipFill>
        <p:spPr bwMode="auto">
          <a:xfrm>
            <a:off x="7239877" y="2604774"/>
            <a:ext cx="1011904" cy="145771"/>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New York University Logo, PNG, Symbol, History, Meaning">
            <a:extLst>
              <a:ext uri="{FF2B5EF4-FFF2-40B4-BE49-F238E27FC236}">
                <a16:creationId xmlns:a16="http://schemas.microsoft.com/office/drawing/2014/main" id="{9CDD228C-D11C-4326-80D7-DBAED1D8E487}"/>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9878" r="27122"/>
          <a:stretch/>
        </p:blipFill>
        <p:spPr bwMode="auto">
          <a:xfrm>
            <a:off x="7829289" y="2212813"/>
            <a:ext cx="240567" cy="31467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1AE3BB94-7A1B-4E60-8E65-59BC1DD68686}"/>
              </a:ext>
            </a:extLst>
          </p:cNvPr>
          <p:cNvPicPr>
            <a:picLocks noChangeAspect="1"/>
          </p:cNvPicPr>
          <p:nvPr/>
        </p:nvPicPr>
        <p:blipFill>
          <a:blip r:embed="rId16"/>
          <a:stretch>
            <a:fillRect/>
          </a:stretch>
        </p:blipFill>
        <p:spPr>
          <a:xfrm>
            <a:off x="8218964" y="2220038"/>
            <a:ext cx="394153" cy="366685"/>
          </a:xfrm>
          <a:prstGeom prst="rect">
            <a:avLst/>
          </a:prstGeom>
        </p:spPr>
      </p:pic>
      <p:sp>
        <p:nvSpPr>
          <p:cNvPr id="34" name="Rectangle 33">
            <a:extLst>
              <a:ext uri="{FF2B5EF4-FFF2-40B4-BE49-F238E27FC236}">
                <a16:creationId xmlns:a16="http://schemas.microsoft.com/office/drawing/2014/main" id="{4335C8A3-6DC3-4FA5-985C-087CAFC754A9}"/>
              </a:ext>
            </a:extLst>
          </p:cNvPr>
          <p:cNvSpPr/>
          <p:nvPr/>
        </p:nvSpPr>
        <p:spPr bwMode="auto">
          <a:xfrm>
            <a:off x="582819" y="5247144"/>
            <a:ext cx="6137835" cy="1378939"/>
          </a:xfrm>
          <a:prstGeom prst="rect">
            <a:avLst/>
          </a:prstGeom>
          <a:noFill/>
          <a:ln w="28575" cap="flat" cmpd="sng" algn="ctr">
            <a:solidFill>
              <a:srgbClr val="D5462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11382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0-#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0-#ppt_w/2"/>
                                          </p:val>
                                        </p:tav>
                                        <p:tav tm="100000">
                                          <p:val>
                                            <p:strVal val="#ppt_x"/>
                                          </p:val>
                                        </p:tav>
                                      </p:tavLst>
                                    </p:anim>
                                    <p:anim calcmode="lin" valueType="num">
                                      <p:cBhvr additive="base">
                                        <p:cTn id="36" dur="500" fill="hold"/>
                                        <p:tgtEl>
                                          <p:spTgt spid="24"/>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1+#ppt_w/2"/>
                                          </p:val>
                                        </p:tav>
                                        <p:tav tm="100000">
                                          <p:val>
                                            <p:strVal val="#ppt_x"/>
                                          </p:val>
                                        </p:tav>
                                      </p:tavLst>
                                    </p:anim>
                                    <p:anim calcmode="lin" valueType="num">
                                      <p:cBhvr additive="base">
                                        <p:cTn id="40" dur="500" fill="hold"/>
                                        <p:tgtEl>
                                          <p:spTgt spid="42"/>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0-#ppt_w/2"/>
                                          </p:val>
                                        </p:tav>
                                        <p:tav tm="100000">
                                          <p:val>
                                            <p:strVal val="#ppt_x"/>
                                          </p:val>
                                        </p:tav>
                                      </p:tavLst>
                                    </p:anim>
                                    <p:anim calcmode="lin" valueType="num">
                                      <p:cBhvr additive="base">
                                        <p:cTn id="44"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p:bldP spid="23" grpId="0"/>
      <p:bldP spid="24" grpId="0"/>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B864A3-93D9-4531-83B9-6E856B10C4D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1" name="think-cell Slide" r:id="rId6" imgW="501" imgH="501" progId="TCLayout.ActiveDocument.1">
                  <p:embed/>
                </p:oleObj>
              </mc:Choice>
              <mc:Fallback>
                <p:oleObj name="think-cell Slide" r:id="rId6" imgW="501" imgH="501" progId="TCLayout.ActiveDocument.1">
                  <p:embed/>
                  <p:pic>
                    <p:nvPicPr>
                      <p:cNvPr id="5" name="Object 4" hidden="1">
                        <a:extLst>
                          <a:ext uri="{FF2B5EF4-FFF2-40B4-BE49-F238E27FC236}">
                            <a16:creationId xmlns:a16="http://schemas.microsoft.com/office/drawing/2014/main" id="{61B864A3-93D9-4531-83B9-6E856B10C4D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3074" name="Picture 2" descr="Mellody Hobson Got Life-Changing Quarantine Advice From Her Husband George  Lucas - WSJ">
            <a:extLst>
              <a:ext uri="{FF2B5EF4-FFF2-40B4-BE49-F238E27FC236}">
                <a16:creationId xmlns:a16="http://schemas.microsoft.com/office/drawing/2014/main" id="{A2F2B110-3AF2-49F2-AB77-D413A1D9527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962" t="5685" r="20985" b="15525"/>
          <a:stretch/>
        </p:blipFill>
        <p:spPr bwMode="auto">
          <a:xfrm>
            <a:off x="5581976" y="1212633"/>
            <a:ext cx="2813619" cy="291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hidden="1">
            <a:extLst>
              <a:ext uri="{FF2B5EF4-FFF2-40B4-BE49-F238E27FC236}">
                <a16:creationId xmlns:a16="http://schemas.microsoft.com/office/drawing/2014/main" id="{383F82B8-4566-4927-8F6B-F6B5E3C34DF4}"/>
              </a:ext>
            </a:extLst>
          </p:cNvPr>
          <p:cNvSpPr/>
          <p:nvPr>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endParaRPr kumimoji="0" lang="en-US" sz="4800" b="0" u="none" strike="noStrike" cap="none" normalizeH="0" dirty="0">
              <a:ln>
                <a:noFill/>
              </a:ln>
              <a:solidFill>
                <a:schemeClr val="tx1"/>
              </a:solidFill>
              <a:effectLst/>
              <a:latin typeface="Bebas Neue Bold" panose="020B0604020202020204" charset="0"/>
              <a:ea typeface="+mj-ea"/>
              <a:cs typeface="+mj-cs"/>
              <a:sym typeface="Bebas Neue Bold" panose="020B0604020202020204" charset="0"/>
            </a:endParaRPr>
          </a:p>
        </p:txBody>
      </p:sp>
      <p:cxnSp>
        <p:nvCxnSpPr>
          <p:cNvPr id="19" name="Down Line 1"/>
          <p:cNvCxnSpPr/>
          <p:nvPr/>
        </p:nvCxnSpPr>
        <p:spPr>
          <a:xfrm>
            <a:off x="2609385" y="5366271"/>
            <a:ext cx="1060674" cy="0"/>
          </a:xfrm>
          <a:prstGeom prst="line">
            <a:avLst/>
          </a:prstGeom>
          <a:ln w="38100" cap="rnd">
            <a:solidFill>
              <a:schemeClr val="tx1">
                <a:lumMod val="40000"/>
                <a:lumOff val="6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Down Line 2"/>
          <p:cNvCxnSpPr/>
          <p:nvPr/>
        </p:nvCxnSpPr>
        <p:spPr>
          <a:xfrm>
            <a:off x="5274528" y="5366271"/>
            <a:ext cx="1174421" cy="0"/>
          </a:xfrm>
          <a:prstGeom prst="line">
            <a:avLst/>
          </a:prstGeom>
          <a:ln w="38100" cap="rnd">
            <a:solidFill>
              <a:schemeClr val="tx1">
                <a:lumMod val="40000"/>
                <a:lumOff val="6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rotWithShape="1">
          <a:blip r:embed="rId9" cstate="print"/>
          <a:srcRect l="-5255" t="10432" r="41467" b="-4156"/>
          <a:stretch/>
        </p:blipFill>
        <p:spPr bwMode="auto">
          <a:xfrm>
            <a:off x="863822" y="1269893"/>
            <a:ext cx="2685352" cy="2799832"/>
          </a:xfrm>
          <a:prstGeom prst="rect">
            <a:avLst/>
          </a:prstGeom>
          <a:noFill/>
          <a:ln w="9525">
            <a:noFill/>
            <a:miter lim="800000"/>
            <a:headEnd/>
            <a:tailEnd/>
          </a:ln>
        </p:spPr>
      </p:pic>
      <p:sp>
        <p:nvSpPr>
          <p:cNvPr id="7" name="TextBox 6"/>
          <p:cNvSpPr txBox="1">
            <a:spLocks noChangeArrowheads="1"/>
          </p:cNvSpPr>
          <p:nvPr/>
        </p:nvSpPr>
        <p:spPr bwMode="auto">
          <a:xfrm>
            <a:off x="1274310" y="-110769"/>
            <a:ext cx="2685351" cy="5386090"/>
          </a:xfrm>
          <a:prstGeom prst="rect">
            <a:avLst/>
          </a:prstGeom>
          <a:noFill/>
          <a:ln w="9525">
            <a:noFill/>
            <a:miter lim="800000"/>
            <a:headEnd/>
            <a:tailEnd/>
          </a:ln>
        </p:spPr>
        <p:txBody>
          <a:bodyPr wrap="none">
            <a:spAutoFit/>
          </a:bodyPr>
          <a:lstStyle/>
          <a:p>
            <a:r>
              <a:rPr lang="en-US" sz="34400" dirty="0">
                <a:solidFill>
                  <a:srgbClr val="F26651"/>
                </a:solidFill>
                <a:latin typeface="Source Sans Pro" panose="020B0503030403020204" pitchFamily="34" charset="0"/>
              </a:rPr>
              <a:t>X</a:t>
            </a:r>
          </a:p>
        </p:txBody>
      </p:sp>
      <p:sp>
        <p:nvSpPr>
          <p:cNvPr id="13314" name="Title 1"/>
          <p:cNvSpPr>
            <a:spLocks noGrp="1"/>
          </p:cNvSpPr>
          <p:nvPr>
            <p:ph type="title"/>
          </p:nvPr>
        </p:nvSpPr>
        <p:spPr>
          <a:xfrm>
            <a:off x="866194" y="280253"/>
            <a:ext cx="8618537" cy="738664"/>
          </a:xfrm>
        </p:spPr>
        <p:txBody>
          <a:bodyPr vert="horz"/>
          <a:lstStyle/>
          <a:p>
            <a:r>
              <a:rPr lang="en-US" sz="4800" b="0" dirty="0"/>
              <a:t>Setting Expectations</a:t>
            </a:r>
          </a:p>
        </p:txBody>
      </p:sp>
      <p:sp>
        <p:nvSpPr>
          <p:cNvPr id="13" name="Down Oval 3"/>
          <p:cNvSpPr/>
          <p:nvPr/>
        </p:nvSpPr>
        <p:spPr>
          <a:xfrm>
            <a:off x="6549381" y="4680471"/>
            <a:ext cx="1373936" cy="1373936"/>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9738" tIns="29869" rIns="59738" bIns="29869" rtlCol="0" anchor="ctr"/>
          <a:lstStyle/>
          <a:p>
            <a:pPr algn="ctr"/>
            <a:r>
              <a:rPr lang="en-GB" sz="1500" dirty="0">
                <a:latin typeface="Bebas Neue Bold" panose="020B0606020202050201" pitchFamily="34" charset="0"/>
              </a:rPr>
              <a:t>Strategies</a:t>
            </a:r>
          </a:p>
        </p:txBody>
      </p:sp>
      <p:sp>
        <p:nvSpPr>
          <p:cNvPr id="14" name="Down Oval 2"/>
          <p:cNvSpPr/>
          <p:nvPr/>
        </p:nvSpPr>
        <p:spPr>
          <a:xfrm>
            <a:off x="3821609" y="4680471"/>
            <a:ext cx="1371600" cy="1371600"/>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9738" tIns="29869" rIns="59738" bIns="29869" rtlCol="0" anchor="ctr"/>
          <a:lstStyle/>
          <a:p>
            <a:pPr algn="ctr"/>
            <a:r>
              <a:rPr lang="en-GB" sz="1500" dirty="0">
                <a:latin typeface="Bebas Neue Bold" panose="020B0606020202050201" pitchFamily="34" charset="0"/>
              </a:rPr>
              <a:t>insights</a:t>
            </a:r>
          </a:p>
        </p:txBody>
      </p:sp>
      <p:sp>
        <p:nvSpPr>
          <p:cNvPr id="15" name="Down Oval 1"/>
          <p:cNvSpPr/>
          <p:nvPr/>
        </p:nvSpPr>
        <p:spPr>
          <a:xfrm>
            <a:off x="1093836" y="4680471"/>
            <a:ext cx="1371600" cy="1371600"/>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9738" tIns="29869" rIns="59738" bIns="29869" rtlCol="0" anchor="ctr"/>
          <a:lstStyle/>
          <a:p>
            <a:pPr algn="ctr"/>
            <a:r>
              <a:rPr lang="en-GB" sz="1500" dirty="0">
                <a:latin typeface="Bebas Neue Bold" panose="020B0606020202050201" pitchFamily="34" charset="0"/>
              </a:rPr>
              <a:t>facts</a:t>
            </a:r>
          </a:p>
        </p:txBody>
      </p:sp>
      <p:sp>
        <p:nvSpPr>
          <p:cNvPr id="12" name="TextBox 11">
            <a:extLst>
              <a:ext uri="{FF2B5EF4-FFF2-40B4-BE49-F238E27FC236}">
                <a16:creationId xmlns:a16="http://schemas.microsoft.com/office/drawing/2014/main" id="{EE60B820-3836-478C-8B45-19F116AB2D09}"/>
              </a:ext>
            </a:extLst>
          </p:cNvPr>
          <p:cNvSpPr txBox="1">
            <a:spLocks noChangeArrowheads="1"/>
          </p:cNvSpPr>
          <p:nvPr/>
        </p:nvSpPr>
        <p:spPr bwMode="auto">
          <a:xfrm>
            <a:off x="5767439" y="-110769"/>
            <a:ext cx="2685351" cy="5386090"/>
          </a:xfrm>
          <a:prstGeom prst="rect">
            <a:avLst/>
          </a:prstGeom>
          <a:noFill/>
          <a:ln w="9525">
            <a:noFill/>
            <a:miter lim="800000"/>
            <a:headEnd/>
            <a:tailEnd/>
          </a:ln>
        </p:spPr>
        <p:txBody>
          <a:bodyPr wrap="none">
            <a:spAutoFit/>
          </a:bodyPr>
          <a:lstStyle/>
          <a:p>
            <a:r>
              <a:rPr lang="en-US" sz="34400" dirty="0">
                <a:solidFill>
                  <a:srgbClr val="F26651"/>
                </a:solidFill>
                <a:latin typeface="Source Sans Pro" panose="020B0503030403020204" pitchFamily="34" charset="0"/>
              </a:rPr>
              <a:t>X</a:t>
            </a:r>
          </a:p>
        </p:txBody>
      </p:sp>
      <p:sp>
        <p:nvSpPr>
          <p:cNvPr id="2" name="Rectangle 1">
            <a:extLst>
              <a:ext uri="{FF2B5EF4-FFF2-40B4-BE49-F238E27FC236}">
                <a16:creationId xmlns:a16="http://schemas.microsoft.com/office/drawing/2014/main" id="{CCB8BA09-44C3-475C-9064-A2E609AE92F7}"/>
              </a:ext>
            </a:extLst>
          </p:cNvPr>
          <p:cNvSpPr/>
          <p:nvPr/>
        </p:nvSpPr>
        <p:spPr bwMode="auto">
          <a:xfrm>
            <a:off x="565843" y="1018917"/>
            <a:ext cx="8332131" cy="32956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pic>
        <p:nvPicPr>
          <p:cNvPr id="6" name="Picture 3"/>
          <p:cNvPicPr>
            <a:picLocks noChangeAspect="1" noChangeArrowheads="1"/>
          </p:cNvPicPr>
          <p:nvPr/>
        </p:nvPicPr>
        <p:blipFill>
          <a:blip r:embed="rId10" cstate="print"/>
          <a:srcRect/>
          <a:stretch>
            <a:fillRect/>
          </a:stretch>
        </p:blipFill>
        <p:spPr bwMode="auto">
          <a:xfrm>
            <a:off x="2157137" y="1206301"/>
            <a:ext cx="4271963" cy="2962275"/>
          </a:xfrm>
          <a:prstGeom prst="rect">
            <a:avLst/>
          </a:prstGeom>
          <a:noFill/>
          <a:ln w="9525">
            <a:noFill/>
            <a:miter lim="800000"/>
            <a:headEnd/>
            <a:tailEnd/>
          </a:ln>
        </p:spPr>
      </p:pic>
    </p:spTree>
    <p:extLst>
      <p:ext uri="{BB962C8B-B14F-4D97-AF65-F5344CB8AC3E}">
        <p14:creationId xmlns:p14="http://schemas.microsoft.com/office/powerpoint/2010/main" val="248226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500"/>
                                        <p:tgtEl>
                                          <p:spTgt spid="1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500"/>
                                        <p:tgtEl>
                                          <p:spTgt spid="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500"/>
                                        <p:tgtEl>
                                          <p:spTgt spid="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50"/>
                                        <p:tgtEl>
                                          <p:spTgt spid="15"/>
                                        </p:tgtEl>
                                      </p:cBhvr>
                                    </p:animEffect>
                                  </p:childTnLst>
                                </p:cTn>
                              </p:par>
                            </p:childTnLst>
                          </p:cTn>
                        </p:par>
                        <p:par>
                          <p:cTn id="35" fill="hold">
                            <p:stCondLst>
                              <p:cond delay="750"/>
                            </p:stCondLst>
                            <p:childTnLst>
                              <p:par>
                                <p:cTn id="36" presetID="22" presetClass="entr" presetSubtype="8"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par>
                          <p:cTn id="39" fill="hold">
                            <p:stCondLst>
                              <p:cond delay="1250"/>
                            </p:stCondLst>
                            <p:childTnLst>
                              <p:par>
                                <p:cTn id="40" presetID="10"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50"/>
                                        <p:tgtEl>
                                          <p:spTgt spid="14"/>
                                        </p:tgtEl>
                                      </p:cBhvr>
                                    </p:animEffect>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P spid="15" grpId="0" animBg="1"/>
      <p:bldP spid="12"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563" y="486666"/>
            <a:ext cx="6719582" cy="830997"/>
          </a:xfrm>
        </p:spPr>
        <p:txBody>
          <a:bodyPr/>
          <a:lstStyle/>
          <a:p>
            <a:r>
              <a:rPr lang="en-US" dirty="0">
                <a:latin typeface="+mj-lt"/>
              </a:rPr>
              <a:t>The secret to investing…</a:t>
            </a:r>
          </a:p>
        </p:txBody>
      </p:sp>
      <p:sp>
        <p:nvSpPr>
          <p:cNvPr id="7" name="TextBox 10"/>
          <p:cNvSpPr txBox="1">
            <a:spLocks noChangeArrowheads="1"/>
          </p:cNvSpPr>
          <p:nvPr/>
        </p:nvSpPr>
        <p:spPr bwMode="auto">
          <a:xfrm>
            <a:off x="0" y="2268747"/>
            <a:ext cx="8961437" cy="2648310"/>
          </a:xfrm>
          <a:prstGeom prst="rect">
            <a:avLst/>
          </a:prstGeom>
          <a:solidFill>
            <a:srgbClr val="31B4C4"/>
          </a:solidFill>
          <a:ln w="9525">
            <a:noFill/>
            <a:miter lim="800000"/>
            <a:headEnd/>
            <a:tailEnd/>
          </a:ln>
        </p:spPr>
        <p:txBody>
          <a:bodyPr wrap="square" anchor="ctr" anchorCtr="0">
            <a:noAutofit/>
          </a:bodyPr>
          <a:lstStyle/>
          <a:p>
            <a:pPr algn="ctr"/>
            <a:endParaRPr lang="en-US" sz="4800" dirty="0">
              <a:solidFill>
                <a:srgbClr val="002060"/>
              </a:solidFill>
              <a:latin typeface="+mj-lt"/>
            </a:endParaRPr>
          </a:p>
          <a:p>
            <a:pPr algn="ctr"/>
            <a:endParaRPr lang="en-US" sz="4800" dirty="0">
              <a:solidFill>
                <a:srgbClr val="002060"/>
              </a:solidFill>
              <a:latin typeface="+mj-lt"/>
            </a:endParaRPr>
          </a:p>
        </p:txBody>
      </p:sp>
      <p:sp>
        <p:nvSpPr>
          <p:cNvPr id="8" name="Title 4"/>
          <p:cNvSpPr txBox="1">
            <a:spLocks/>
          </p:cNvSpPr>
          <p:nvPr/>
        </p:nvSpPr>
        <p:spPr bwMode="auto">
          <a:xfrm>
            <a:off x="1" y="2391034"/>
            <a:ext cx="8961436" cy="210332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l" defTabSz="895350" rtl="0" eaLnBrk="0" fontAlgn="base" hangingPunct="0">
              <a:spcBef>
                <a:spcPct val="0"/>
              </a:spcBef>
              <a:spcAft>
                <a:spcPct val="0"/>
              </a:spcAft>
              <a:defRPr sz="5400" b="1">
                <a:solidFill>
                  <a:srgbClr val="8F8F8F"/>
                </a:solidFill>
                <a:latin typeface="Bebas Neue Bold" panose="020B0606020202050201" pitchFamily="34" charset="0"/>
                <a:ea typeface="+mj-ea"/>
                <a:cs typeface="+mj-cs"/>
              </a:defRPr>
            </a:lvl1pPr>
            <a:lvl2pPr algn="l" defTabSz="895350" rtl="0" eaLnBrk="0" fontAlgn="base" hangingPunct="0">
              <a:spcBef>
                <a:spcPct val="0"/>
              </a:spcBef>
              <a:spcAft>
                <a:spcPct val="0"/>
              </a:spcAft>
              <a:defRPr sz="1900" b="1">
                <a:solidFill>
                  <a:schemeClr val="tx2"/>
                </a:solidFill>
                <a:latin typeface="Arial" charset="0"/>
              </a:defRPr>
            </a:lvl2pPr>
            <a:lvl3pPr algn="l" defTabSz="895350" rtl="0" eaLnBrk="0" fontAlgn="base" hangingPunct="0">
              <a:spcBef>
                <a:spcPct val="0"/>
              </a:spcBef>
              <a:spcAft>
                <a:spcPct val="0"/>
              </a:spcAft>
              <a:defRPr sz="1900" b="1">
                <a:solidFill>
                  <a:schemeClr val="tx2"/>
                </a:solidFill>
                <a:latin typeface="Arial" charset="0"/>
              </a:defRPr>
            </a:lvl3pPr>
            <a:lvl4pPr algn="l" defTabSz="895350" rtl="0" eaLnBrk="0" fontAlgn="base" hangingPunct="0">
              <a:spcBef>
                <a:spcPct val="0"/>
              </a:spcBef>
              <a:spcAft>
                <a:spcPct val="0"/>
              </a:spcAft>
              <a:defRPr sz="1900" b="1">
                <a:solidFill>
                  <a:schemeClr val="tx2"/>
                </a:solidFill>
                <a:latin typeface="Arial" charset="0"/>
              </a:defRPr>
            </a:lvl4pPr>
            <a:lvl5pPr algn="l" defTabSz="895350" rtl="0" eaLnBrk="0" fontAlgn="base" hangingPunct="0">
              <a:spcBef>
                <a:spcPct val="0"/>
              </a:spcBef>
              <a:spcAft>
                <a:spcPct val="0"/>
              </a:spcAft>
              <a:defRPr sz="1900" b="1">
                <a:solidFill>
                  <a:schemeClr val="tx2"/>
                </a:solidFill>
                <a:latin typeface="Arial" charset="0"/>
              </a:defRPr>
            </a:lvl5pPr>
            <a:lvl6pPr marL="457200" algn="l" defTabSz="895350" rtl="0" fontAlgn="base">
              <a:spcBef>
                <a:spcPct val="0"/>
              </a:spcBef>
              <a:spcAft>
                <a:spcPct val="0"/>
              </a:spcAft>
              <a:defRPr sz="1900" b="1">
                <a:solidFill>
                  <a:schemeClr val="tx2"/>
                </a:solidFill>
                <a:latin typeface="Arial" charset="0"/>
              </a:defRPr>
            </a:lvl6pPr>
            <a:lvl7pPr marL="914400" algn="l" defTabSz="895350" rtl="0" fontAlgn="base">
              <a:spcBef>
                <a:spcPct val="0"/>
              </a:spcBef>
              <a:spcAft>
                <a:spcPct val="0"/>
              </a:spcAft>
              <a:defRPr sz="1900" b="1">
                <a:solidFill>
                  <a:schemeClr val="tx2"/>
                </a:solidFill>
                <a:latin typeface="Arial" charset="0"/>
              </a:defRPr>
            </a:lvl7pPr>
            <a:lvl8pPr marL="1371600" algn="l" defTabSz="895350" rtl="0" fontAlgn="base">
              <a:spcBef>
                <a:spcPct val="0"/>
              </a:spcBef>
              <a:spcAft>
                <a:spcPct val="0"/>
              </a:spcAft>
              <a:defRPr sz="1900" b="1">
                <a:solidFill>
                  <a:schemeClr val="tx2"/>
                </a:solidFill>
                <a:latin typeface="Arial" charset="0"/>
              </a:defRPr>
            </a:lvl8pPr>
            <a:lvl9pPr marL="1828800" algn="l" defTabSz="895350" rtl="0" fontAlgn="base">
              <a:spcBef>
                <a:spcPct val="0"/>
              </a:spcBef>
              <a:spcAft>
                <a:spcPct val="0"/>
              </a:spcAft>
              <a:defRPr sz="1900" b="1">
                <a:solidFill>
                  <a:schemeClr val="tx2"/>
                </a:solidFill>
                <a:latin typeface="Arial" charset="0"/>
              </a:defRPr>
            </a:lvl9pPr>
          </a:lstStyle>
          <a:p>
            <a:pPr algn="ctr"/>
            <a:r>
              <a:rPr lang="en-US" sz="8000" kern="0" dirty="0">
                <a:solidFill>
                  <a:schemeClr val="bg1"/>
                </a:solidFill>
                <a:latin typeface="+mj-lt"/>
              </a:rPr>
              <a:t>Invest everything in</a:t>
            </a:r>
          </a:p>
          <a:p>
            <a:pPr algn="ctr"/>
            <a:endParaRPr lang="en-US" sz="8000" kern="0" dirty="0">
              <a:solidFill>
                <a:schemeClr val="bg1"/>
              </a:solidFill>
              <a:latin typeface="+mj-lt"/>
            </a:endParaRPr>
          </a:p>
        </p:txBody>
      </p:sp>
      <p:pic>
        <p:nvPicPr>
          <p:cNvPr id="1026" name="Picture 2" descr="GameStop Will Require Face Masks Starting July 27th">
            <a:extLst>
              <a:ext uri="{FF2B5EF4-FFF2-40B4-BE49-F238E27FC236}">
                <a16:creationId xmlns:a16="http://schemas.microsoft.com/office/drawing/2014/main" id="{63724514-0AA3-43F8-AF40-FB2E275C87FF}"/>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9933" y="3360737"/>
            <a:ext cx="3461047" cy="15689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1EFBCD-D391-4910-B06C-6F2AF0A2FD10}"/>
              </a:ext>
            </a:extLst>
          </p:cNvPr>
          <p:cNvSpPr txBox="1"/>
          <p:nvPr/>
        </p:nvSpPr>
        <p:spPr>
          <a:xfrm>
            <a:off x="3016910" y="273556"/>
            <a:ext cx="3187091" cy="6447919"/>
          </a:xfrm>
          <a:prstGeom prst="rect">
            <a:avLst/>
          </a:prstGeom>
          <a:noFill/>
        </p:spPr>
        <p:txBody>
          <a:bodyPr wrap="none" rtlCol="0">
            <a:spAutoFit/>
          </a:bodyPr>
          <a:lstStyle/>
          <a:p>
            <a:r>
              <a:rPr lang="en-US" sz="41300" dirty="0">
                <a:solidFill>
                  <a:srgbClr val="FF0000"/>
                </a:solidFill>
                <a:latin typeface="+mn-lt"/>
              </a:rPr>
              <a:t>X</a:t>
            </a:r>
          </a:p>
        </p:txBody>
      </p:sp>
    </p:spTree>
    <p:extLst>
      <p:ext uri="{BB962C8B-B14F-4D97-AF65-F5344CB8AC3E}">
        <p14:creationId xmlns:p14="http://schemas.microsoft.com/office/powerpoint/2010/main" val="326408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CS" val="1,2"/>
  <p:tag name="THINKCELLPRESENTATIONDONOTDELETE" val="&lt;?xml version=&quot;1.0&quot; encoding=&quot;UTF-16&quot; standalone=&quot;yes&quot;?&gt;&#10;&lt;root reqver=&quot;17819&quot;&gt;&lt;version val=&quot;17885&quot;/&gt;&lt;CPresentation id=&quot;1&quot;&gt;&lt;m_defprecNumber idref=&quot;2&quot;/&gt;&lt;m_defprecPercent idref=&quot;3&quot;/&gt;&lt;m_defprecDate idref=&quot;4&quot;/&gt;&lt;m_defprecYear idref=&quot;5&quot;/&gt;&lt;m_defprecQuarter idref=&quot;6&quot;/&gt;&lt;m_defprecMonth idref=&quot;7&quot;/&gt;&lt;m_defprecWeek idref=&quot;8&quot;/&gt;&lt;m_defprecDay idref=&quot;9&quot;/&gt;&lt;m_eweekdayFirstOfWeek val=&quot;2&quot;/&gt;&lt;m_mruColor&gt;&lt;m_vecMRU length=&quot;3&quot;&gt;&lt;elem&gt;&lt;m_ppcolschidx val=&quot;0&quot;/&gt;&lt;m_rgb r=&quot;ea&quot; g=&quot;ea&quot; b=&quot;ea&quot;/&gt;&lt;/elem&gt;&lt;elem&gt;&lt;m_ppcolschidx val=&quot;0&quot;/&gt;&lt;m_rgb r=&quot;c0&quot; g=&quot;c0&quot; b=&quot;c0&quot;/&gt;&lt;/elem&gt;&lt;elem&gt;&lt;m_ppcolschidx val=&quot;0&quot;/&gt;&lt;m_rgb r=&quot;ff&quot; g=&quot;0&quot; b=&quot;0&quot;/&gt;&lt;/elem&gt;&lt;/m_vecMRU&gt;&lt;/m_mruColor&gt;&lt;m_eweekdayFirstOfWorkweek val=&quot;2&quot;/&gt;&lt;m_eweekdayFirstOfWeekend val=&quot;7&quot;/&gt;&lt;m_mapectfillschemeMRU&gt;&lt;key val=&quot;0&quot;/&gt;&lt;elem&gt;&lt;m_nPartnerID val=&quot;536&quot;/&gt;&lt;m_nIndex val=&quot;1&quot;/&gt;&lt;/elem&gt;&lt;key val=&quot;3&quot;/&gt;&lt;elem&gt;&lt;m_nPartnerID val=&quot;536&quot;/&gt;&lt;m_nIndex val=&quot;1&quot;/&gt;&lt;/elem&gt;&lt;/m_mapectfillschemeMRU&gt;&lt;/CPresentation&gt;&lt;CDefaultPrec id=&quot;9&quot;&gt;&lt;m_precDefault/&gt;&lt;/CDefaultPrec&gt;&lt;CDefaultPrec id=&quot;8&quot;&gt;&lt;m_precDefault/&gt;&lt;/CDefaultPrec&gt;&lt;CDefaultPrec id=&quot;7&quot;&gt;&lt;m_precDefault/&gt;&lt;/CDefaultPrec&gt;&lt;CDefaultPrec id=&quot;6&quot;&gt;&lt;m_precDefault/&gt;&lt;/CDefaultPrec&gt;&lt;CDefaultPrec id=&quot;5&quot;&gt;&lt;m_precDefault/&gt;&lt;/CDefaultPrec&gt;&lt;CDefaultPrec id=&quot;4&quot;&gt;&lt;m_precDefault/&gt;&lt;/CDefaultPrec&gt;&lt;CDefaultPrec id=&quot;3&quot;&gt;&lt;m_precDefault/&gt;&lt;/CDefaultPrec&gt;&lt;CDefaultPrec id=&quot;2&quot;&gt;&lt;m_precDefault&gt;&lt;m_chDecimalSymbol&gt;.&lt;/m_chDecimalSymbol&gt;&lt;m_nGroupingDigits val=&quot;3&quot;/&gt;&lt;m_chGroupingSymbol&gt;,&lt;/m_chGroupingSymbol&gt;&lt;/m_precDefault&gt;&lt;/CDefaultPrec&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EDRIx7O5eBpvFztguGwT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EDRIx7O5eBpvFztguGwT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4LJslLXkIU0M05AxGQK85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Q1CnYhWbi0uUHRPH0jZVt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DPy7_3QBuE2FYZimMZaq9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_9tWBd_FNkupcbSwVrG3z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DbxNhWAUxEykN3bL0NWRG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NaOOeXhWXUaSaDSwj4H3k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y7nlml54QUmRhZOEl.49m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xeTcVJezUUSNdTdLPKDWt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3yZsKa4zqUuunfkgUIcdn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qofAIPPqYk2agYouGn_M7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JZsNF0HVqEGqkrCZr7sF1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kfSNxvHPaq0zrZotNlO.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b0LOnD7.USSuAuRuZm3b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Q1CnYhWbi0uUHRPH0jZVt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DPy7_3QBuE2FYZimMZaq9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NaOOeXhWXUaSaDSwj4H3k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_9tWBd_FNkupcbSwVrG3z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JZsNF0HVqEGqkrCZr7sF1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r70_ktbDws5mfwP2PVHks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4VFzJvhsuuPKqFCWEtzn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jvrnlVcHoB3Vq2ZfM0ltc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Z1JIaSpLELMudFQ_cCmyI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ybXAfMVj6VUV7Jc7.M9Px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9F2A0XYcTH.NJVRJJfSqPg"/>
</p:tagLst>
</file>

<file path=ppt/tags/tag5.xml><?xml version="1.0" encoding="utf-8"?>
<p:tagLst xmlns:a="http://schemas.openxmlformats.org/drawingml/2006/main" xmlns:r="http://schemas.openxmlformats.org/officeDocument/2006/relationships" xmlns:p="http://schemas.openxmlformats.org/presentationml/2006/main">
  <p:tag name="RESIZE" val="Yes"/>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3994tBUy0lTq6cj1FCKCm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RdVadeopROfqyltrG.fXZ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Gw2pBc.fNXZRbEuYyDApa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i6UqD6LaWNt7L_5SAY.Ey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WOw.1xIChCXcM3ZIECl.W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Zm_en0fs5qDTNoyR6BZPU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myQJGnVqDZOJLpwS5as8v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5AtouVIj.pC1S20T2SCEv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f3fYj22VjLMfFSOAVwVb6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B6ltMQL.6HaomBKRmg3i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YalLgBTwcVGGzK4lxNPFv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UrGFHSiSI5SmZk42PiQDF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GkiHteKIM74nirk415ih.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6c_t38pr2dLFWcr60Wegq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nrGDaFog44x9J7hAk53Rd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e_PS3DqLKlC2XYGBavost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7Iw78S1NWguW5uFFw_Mxq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g26idmwzACtbi3uvpWSJ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EDRIx7O5eBpvFztguGwT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EDRIx7O5eBpvFztguGwT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5.7GUK7pq5hXjwXM.HQ6o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Firm Format - English (US)">
  <a:themeElements>
    <a:clrScheme name="Firm Format - English (US)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Custom 1">
      <a:majorFont>
        <a:latin typeface="Bebas Neue Bold"/>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1" i="0" u="none" strike="noStrike" cap="none" normalizeH="0" baseline="0" smtClean="0">
            <a:ln>
              <a:noFill/>
            </a:ln>
            <a:solidFill>
              <a:schemeClr val="tx1"/>
            </a:solidFill>
            <a:effectLst/>
            <a:latin typeface="Arial" charset="0"/>
          </a:defRPr>
        </a:defPPr>
      </a:lstStyle>
    </a:lnDef>
  </a:objectDefaults>
  <a:extraClrSchemeLst>
    <a:extraClrScheme>
      <a:clrScheme name="Firm Format - English (US)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 English (US)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 English (US) 3">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75146B4E5530438FA35D9D5D20EBF4" ma:contentTypeVersion="13" ma:contentTypeDescription="Create a new document." ma:contentTypeScope="" ma:versionID="b6a431c29103321c8f675a68997af769">
  <xsd:schema xmlns:xsd="http://www.w3.org/2001/XMLSchema" xmlns:xs="http://www.w3.org/2001/XMLSchema" xmlns:p="http://schemas.microsoft.com/office/2006/metadata/properties" xmlns:ns3="420efe3e-2690-452c-92ab-8a5a2db204cc" xmlns:ns4="5f245ac5-774e-4e01-b97f-7eaf5c82a86d" targetNamespace="http://schemas.microsoft.com/office/2006/metadata/properties" ma:root="true" ma:fieldsID="343dc724a3573f8afd317ac8dd6a4bab" ns3:_="" ns4:_="">
    <xsd:import namespace="420efe3e-2690-452c-92ab-8a5a2db204cc"/>
    <xsd:import namespace="5f245ac5-774e-4e01-b97f-7eaf5c82a86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0efe3e-2690-452c-92ab-8a5a2db204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f245ac5-774e-4e01-b97f-7eaf5c82a86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00C593-449B-4F17-A57E-0B43358854D4}">
  <ds:schemaRefs>
    <ds:schemaRef ds:uri="http://purl.org/dc/elements/1.1/"/>
    <ds:schemaRef ds:uri="http://schemas.microsoft.com/office/infopath/2007/PartnerControls"/>
    <ds:schemaRef ds:uri="5f245ac5-774e-4e01-b97f-7eaf5c82a86d"/>
    <ds:schemaRef ds:uri="http://schemas.microsoft.com/office/2006/metadata/properties"/>
    <ds:schemaRef ds:uri="http://purl.org/dc/terms/"/>
    <ds:schemaRef ds:uri="http://schemas.microsoft.com/office/2006/documentManagement/types"/>
    <ds:schemaRef ds:uri="420efe3e-2690-452c-92ab-8a5a2db204cc"/>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93563FCC-9CBA-43A1-84A2-CB7A26DC04C5}">
  <ds:schemaRefs>
    <ds:schemaRef ds:uri="http://schemas.microsoft.com/sharepoint/v3/contenttype/forms"/>
  </ds:schemaRefs>
</ds:datastoreItem>
</file>

<file path=customXml/itemProps3.xml><?xml version="1.0" encoding="utf-8"?>
<ds:datastoreItem xmlns:ds="http://schemas.openxmlformats.org/officeDocument/2006/customXml" ds:itemID="{46C3B02D-FEBF-4FBD-A639-F6B7FBA68C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0efe3e-2690-452c-92ab-8a5a2db204cc"/>
    <ds:schemaRef ds:uri="5f245ac5-774e-4e01-b97f-7eaf5c82a8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Firm Format - English (US)</Template>
  <TotalTime>49900</TotalTime>
  <Words>3270</Words>
  <Application>Microsoft Office PowerPoint</Application>
  <PresentationFormat>Custom</PresentationFormat>
  <Paragraphs>602</Paragraphs>
  <Slides>55</Slides>
  <Notes>44</Notes>
  <HiddenSlides>0</HiddenSlides>
  <MMClips>1</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72" baseType="lpstr">
      <vt:lpstr>Klinic Slab Medium</vt:lpstr>
      <vt:lpstr>Source Sans Pro</vt:lpstr>
      <vt:lpstr>Gilroy Bold</vt:lpstr>
      <vt:lpstr>Calibri</vt:lpstr>
      <vt:lpstr>Gilroy ExtraBold</vt:lpstr>
      <vt:lpstr>Poppins SemiBold</vt:lpstr>
      <vt:lpstr>Bebas Neue Bold</vt:lpstr>
      <vt:lpstr>Wingdings</vt:lpstr>
      <vt:lpstr>Gilroy SemiBold Italic</vt:lpstr>
      <vt:lpstr>Open Sans</vt:lpstr>
      <vt:lpstr>Klinic Slab Bold</vt:lpstr>
      <vt:lpstr>Gilroy SemiBold</vt:lpstr>
      <vt:lpstr>Helvetica Neue</vt:lpstr>
      <vt:lpstr>Arial</vt:lpstr>
      <vt:lpstr>Klinic Slab Book</vt:lpstr>
      <vt:lpstr>Firm Format - English (US)</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Setting Expectations</vt:lpstr>
      <vt:lpstr>The secret to investing…</vt:lpstr>
      <vt:lpstr>The secret to investing…</vt:lpstr>
      <vt:lpstr>The secret to investing…</vt:lpstr>
      <vt:lpstr>The Bet</vt:lpstr>
      <vt:lpstr>The results</vt:lpstr>
      <vt:lpstr>Why Investing Is critical</vt:lpstr>
      <vt:lpstr>Real growth of Stocks Vs Bonds</vt:lpstr>
      <vt:lpstr>PowerPoint Presentation</vt:lpstr>
      <vt:lpstr>PowerPoint Presentation</vt:lpstr>
      <vt:lpstr>Key Takeaway #1</vt:lpstr>
      <vt:lpstr>PowerPoint Presentation</vt:lpstr>
      <vt:lpstr>headlines</vt:lpstr>
      <vt:lpstr>PowerPoint Presentation</vt:lpstr>
      <vt:lpstr>PowerPoint Presentation</vt:lpstr>
      <vt:lpstr>Before You Start to Invest</vt:lpstr>
      <vt:lpstr>Terminology to know</vt:lpstr>
      <vt:lpstr>Translating Risk into Specific Investment Choices</vt:lpstr>
      <vt:lpstr>Investment risk: Defining Time Horizon</vt:lpstr>
      <vt:lpstr>Examples</vt:lpstr>
      <vt:lpstr>Examples</vt:lpstr>
      <vt:lpstr>Implications</vt:lpstr>
      <vt:lpstr>Where to open an account?</vt:lpstr>
      <vt:lpstr>What to invest in for medium and long-term?</vt:lpstr>
      <vt:lpstr>What to look for in a mutual fund?</vt:lpstr>
      <vt:lpstr>Like Flipping A Coin</vt:lpstr>
      <vt:lpstr>John oliver on fees and active funds</vt:lpstr>
      <vt:lpstr>Remember this one word. . . </vt:lpstr>
      <vt:lpstr>The Market for Financial Advice</vt:lpstr>
      <vt:lpstr>Sample Portfolio</vt:lpstr>
      <vt:lpstr>There is no one right answer</vt:lpstr>
      <vt:lpstr>A 3 fund portfolio</vt:lpstr>
      <vt:lpstr>How to open an account</vt:lpstr>
      <vt:lpstr>How to open an account</vt:lpstr>
      <vt:lpstr>Robo-advisors example</vt:lpstr>
      <vt:lpstr>Example cont.</vt:lpstr>
      <vt:lpstr>Take the longer-term approach</vt:lpstr>
      <vt:lpstr>What to do. . . Early in your career</vt:lpstr>
      <vt:lpstr>PowerPoint Presentation</vt:lpstr>
      <vt:lpstr>suggested rESOURCES</vt:lpstr>
      <vt:lpstr>Appendix</vt:lpstr>
      <vt:lpstr>Trying to time the market. . . backfires</vt:lpstr>
      <vt:lpstr>The data</vt:lpstr>
      <vt:lpstr>Real example from November 2022</vt:lpstr>
      <vt:lpstr>PowerPoint Presentation</vt:lpstr>
      <vt:lpstr>PowerPoint Presentation</vt:lpstr>
      <vt:lpstr>PowerPoint Presentation</vt:lpstr>
      <vt:lpstr>PowerPoint Presentation</vt:lpstr>
    </vt:vector>
  </TitlesOfParts>
  <Company>Corporate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Governance and Committee Work Stream Milestones for July 5th- 7th</dc:title>
  <dc:creator>Amy Baryshnik</dc:creator>
  <cp:lastModifiedBy>Ty Robinson</cp:lastModifiedBy>
  <cp:revision>1419</cp:revision>
  <cp:lastPrinted>2010-08-06T04:14:59Z</cp:lastPrinted>
  <dcterms:created xsi:type="dcterms:W3CDTF">2010-07-02T22:03:53Z</dcterms:created>
  <dcterms:modified xsi:type="dcterms:W3CDTF">2024-01-18T15:01:28Z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niversal Objects">
    <vt:bool>true</vt:bool>
  </property>
  <property fmtid="{D5CDD505-2E9C-101B-9397-08002B2CF9AE}" pid="3" name="McKPaperSize">
    <vt:lpwstr>A4</vt:lpwstr>
  </property>
  <property fmtid="{D5CDD505-2E9C-101B-9397-08002B2CF9AE}" pid="4" name="NotesPageLayout">
    <vt:lpwstr>Message</vt:lpwstr>
  </property>
  <property fmtid="{D5CDD505-2E9C-101B-9397-08002B2CF9AE}" pid="5" name="Final">
    <vt:bool>true</vt:bool>
  </property>
  <property fmtid="{D5CDD505-2E9C-101B-9397-08002B2CF9AE}" pid="6" name="Title">
    <vt:lpwstr>Risk Governance and Committee Work Stream Milestones for July 5th- 7th </vt:lpwstr>
  </property>
  <property fmtid="{D5CDD505-2E9C-101B-9397-08002B2CF9AE}" pid="7" name="Event">
    <vt:lpwstr/>
  </property>
  <property fmtid="{D5CDD505-2E9C-101B-9397-08002B2CF9AE}" pid="8" name="Delivery Date">
    <vt:lpwstr>August 6, 2010</vt:lpwstr>
  </property>
  <property fmtid="{D5CDD505-2E9C-101B-9397-08002B2CF9AE}" pid="9" name="DocID">
    <vt:lpwstr/>
  </property>
  <property fmtid="{D5CDD505-2E9C-101B-9397-08002B2CF9AE}" pid="10" name="DocIDinTitle">
    <vt:bool>false</vt:bool>
  </property>
  <property fmtid="{D5CDD505-2E9C-101B-9397-08002B2CF9AE}" pid="11" name="DocIDinSlide">
    <vt:bool>true</vt:bool>
  </property>
  <property fmtid="{D5CDD505-2E9C-101B-9397-08002B2CF9AE}" pid="12" name="DocIDPosition">
    <vt:i4>1</vt:i4>
  </property>
  <property fmtid="{D5CDD505-2E9C-101B-9397-08002B2CF9AE}" pid="13" name="ContentTypeId">
    <vt:lpwstr>0x0101006F75146B4E5530438FA35D9D5D20EBF4</vt:lpwstr>
  </property>
</Properties>
</file>